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98" r:id="rId2"/>
    <p:sldId id="314" r:id="rId3"/>
    <p:sldId id="259" r:id="rId4"/>
    <p:sldId id="262" r:id="rId5"/>
    <p:sldId id="307" r:id="rId6"/>
    <p:sldId id="308" r:id="rId7"/>
    <p:sldId id="309" r:id="rId8"/>
    <p:sldId id="311" r:id="rId9"/>
    <p:sldId id="312" r:id="rId10"/>
    <p:sldId id="270" r:id="rId11"/>
    <p:sldId id="299" r:id="rId12"/>
    <p:sldId id="300" r:id="rId13"/>
    <p:sldId id="301" r:id="rId14"/>
    <p:sldId id="303" r:id="rId15"/>
    <p:sldId id="304" r:id="rId16"/>
    <p:sldId id="305" r:id="rId17"/>
    <p:sldId id="306" r:id="rId18"/>
    <p:sldId id="313" r:id="rId19"/>
    <p:sldId id="315" r:id="rId20"/>
    <p:sldId id="316" r:id="rId21"/>
    <p:sldId id="317" r:id="rId22"/>
  </p:sldIdLst>
  <p:sldSz cx="9144000" cy="6858000" type="screen4x3"/>
  <p:notesSz cx="6761163" cy="99425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99"/>
    <a:srgbClr val="6600FF"/>
    <a:srgbClr val="6600CC"/>
    <a:srgbClr val="003300"/>
    <a:srgbClr val="663300"/>
    <a:srgbClr val="9933FF"/>
    <a:srgbClr val="9966FF"/>
    <a:srgbClr val="CC99FF"/>
    <a:srgbClr val="9999FF"/>
    <a:srgbClr val="CCCC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29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2" d="100"/>
          <a:sy n="92" d="100"/>
        </p:scale>
        <p:origin x="-3732" y="-96"/>
      </p:cViewPr>
      <p:guideLst>
        <p:guide orient="horz" pos="3132"/>
        <p:guide pos="213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7126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29761" y="0"/>
            <a:ext cx="2929837" cy="497126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r">
              <a:defRPr sz="1200"/>
            </a:lvl1pPr>
          </a:lstStyle>
          <a:p>
            <a:fld id="{DA1B5C28-2512-4E7C-91F9-843CDFAB990F}" type="datetimeFigureOut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111" tIns="45555" rIns="91111" bIns="4555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vert="horz" lIns="91111" tIns="45555" rIns="91111" bIns="45555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29837" cy="497126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r">
              <a:defRPr sz="1200"/>
            </a:lvl1pPr>
          </a:lstStyle>
          <a:p>
            <a:fld id="{3D7B6587-EB70-4CDA-B9EE-8E061EAF4A8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1407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827338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289458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20518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205181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205181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20518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82733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82733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82733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82733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82733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205181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28945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28945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841744" y="2687639"/>
            <a:ext cx="6302255" cy="393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ackgroundRemoval t="238" b="100000" l="0" r="99910">
                        <a14:foregroundMark x1="16772" y1="22381" x2="16772" y2="22381"/>
                        <a14:foregroundMark x1="16862" y1="21786" x2="16862" y2="21786"/>
                        <a14:foregroundMark x1="16862" y1="20476" x2="16862" y2="20476"/>
                        <a14:foregroundMark x1="16501" y1="19405" x2="16501" y2="19405"/>
                        <a14:foregroundMark x1="16141" y1="18333" x2="16141" y2="18333"/>
                        <a14:foregroundMark x1="18936" y1="21786" x2="18936" y2="21786"/>
                        <a14:foregroundMark x1="19928" y1="21310" x2="19928" y2="21310"/>
                        <a14:foregroundMark x1="23264" y1="23810" x2="23264" y2="23810"/>
                        <a14:foregroundMark x1="31109" y1="21429" x2="31109" y2="21429"/>
                        <a14:foregroundMark x1="30568" y1="19524" x2="30568" y2="19524"/>
                        <a14:foregroundMark x1="35798" y1="20238" x2="35798" y2="20238"/>
                        <a14:foregroundMark x1="39766" y1="19762" x2="39766" y2="19762"/>
                        <a14:foregroundMark x1="37601" y1="27857" x2="37601" y2="27857"/>
                        <a14:foregroundMark x1="40397" y1="29881" x2="40397" y2="29881"/>
                        <a14:foregroundMark x1="38503" y1="32381" x2="38503" y2="32381"/>
                        <a14:foregroundMark x1="31109" y1="32857" x2="31109" y2="32857"/>
                        <a14:foregroundMark x1="30929" y1="35119" x2="30929" y2="35119"/>
                        <a14:foregroundMark x1="33724" y1="35595" x2="33724" y2="35595"/>
                        <a14:foregroundMark x1="32011" y1="28571" x2="32011" y2="28571"/>
                        <a14:foregroundMark x1="23715" y1="30476" x2="23715" y2="30476"/>
                        <a14:foregroundMark x1="47430" y1="25119" x2="47430" y2="25119"/>
                        <a14:foregroundMark x1="47610" y1="27619" x2="47610" y2="27619"/>
                        <a14:foregroundMark x1="46438" y1="24524" x2="46438" y2="24524"/>
                        <a14:foregroundMark x1="43733" y1="24643" x2="43733" y2="24643"/>
                        <a14:foregroundMark x1="44274" y1="32500" x2="44274" y2="32500"/>
                        <a14:foregroundMark x1="47971" y1="32619" x2="47971" y2="32619"/>
                        <a14:foregroundMark x1="50586" y1="30000" x2="50586" y2="30000"/>
                        <a14:foregroundMark x1="50316" y1="28095" x2="50316" y2="28095"/>
                        <a14:foregroundMark x1="50225" y1="25714" x2="50225" y2="25714"/>
                        <a14:foregroundMark x1="49684" y1="32024" x2="49684" y2="32024"/>
                        <a14:foregroundMark x1="33003" y1="24286" x2="33003" y2="24286"/>
                        <a14:foregroundMark x1="36880" y1="23452" x2="36880" y2="23452"/>
                        <a14:foregroundMark x1="40487" y1="24405" x2="40487" y2="24405"/>
                        <a14:foregroundMark x1="37872" y1="35476" x2="37872" y2="35476"/>
                        <a14:foregroundMark x1="20739" y1="30595" x2="20739" y2="30595"/>
                        <a14:foregroundMark x1="15780" y1="30714" x2="15780" y2="30714"/>
                        <a14:foregroundMark x1="23986" y1="21548" x2="23986" y2="21548"/>
                        <a14:foregroundMark x1="15239" y1="24524" x2="15239" y2="24524"/>
                        <a14:foregroundMark x1="17493" y1="42024" x2="17493" y2="42024"/>
                        <a14:foregroundMark x1="14878" y1="42738" x2="14878" y2="42738"/>
                        <a14:foregroundMark x1="17133" y1="50238" x2="17133" y2="50238"/>
                        <a14:foregroundMark x1="17042" y1="55119" x2="17042" y2="55119"/>
                        <a14:foregroundMark x1="13526" y1="54762" x2="13526" y2="54762"/>
                        <a14:foregroundMark x1="12534" y1="50714" x2="12534" y2="50714"/>
                        <a14:foregroundMark x1="22723" y1="50952" x2="22723" y2="50952"/>
                        <a14:foregroundMark x1="22092" y1="45476" x2="22092" y2="45476"/>
                        <a14:foregroundMark x1="23895" y1="49286" x2="23895" y2="49286"/>
                        <a14:foregroundMark x1="35437" y1="45595" x2="35437" y2="45595"/>
                        <a14:foregroundMark x1="30388" y1="47619" x2="30388" y2="47619"/>
                        <a14:foregroundMark x1="29396" y1="45238" x2="29396" y2="45238"/>
                        <a14:foregroundMark x1="29576" y1="41667" x2="29576" y2="41667"/>
                        <a14:foregroundMark x1="39495" y1="46786" x2="39495" y2="46786"/>
                        <a14:foregroundMark x1="39315" y1="55476" x2="39315" y2="55476"/>
                        <a14:foregroundMark x1="40036" y1="59286" x2="40036" y2="59286"/>
                        <a14:foregroundMark x1="30929" y1="53929" x2="30929" y2="53929"/>
                        <a14:foregroundMark x1="33904" y1="52024" x2="33904" y2="52024"/>
                        <a14:foregroundMark x1="31380" y1="51548" x2="31380" y2="51548"/>
                        <a14:foregroundMark x1="48512" y1="50833" x2="48512" y2="50833"/>
                        <a14:foregroundMark x1="50586" y1="54643" x2="50586" y2="54643"/>
                        <a14:foregroundMark x1="49865" y1="57500" x2="49865" y2="57500"/>
                        <a14:foregroundMark x1="53652" y1="50238" x2="53652" y2="50238"/>
                        <a14:foregroundMark x1="53291" y1="47738" x2="53291" y2="47738"/>
                        <a14:foregroundMark x1="46168" y1="46190" x2="46168" y2="46190"/>
                        <a14:foregroundMark x1="49684" y1="41429" x2="49684" y2="41429"/>
                        <a14:foregroundMark x1="54373" y1="42381" x2="54373" y2="42381"/>
                        <a14:foregroundMark x1="66727" y1="44524" x2="66727" y2="44524"/>
                        <a14:foregroundMark x1="72678" y1="45238" x2="72678" y2="45238"/>
                        <a14:foregroundMark x1="71867" y1="52619" x2="71867" y2="52619"/>
                        <a14:foregroundMark x1="62308" y1="49286" x2="62308" y2="49286"/>
                        <a14:foregroundMark x1="63030" y1="55476" x2="63030" y2="55476"/>
                        <a14:foregroundMark x1="68079" y1="58929" x2="68079" y2="58929"/>
                        <a14:foregroundMark x1="62399" y1="42143" x2="62399" y2="42143"/>
                        <a14:foregroundMark x1="87466" y1="42738" x2="87466" y2="42738"/>
                        <a14:foregroundMark x1="86114" y1="47738" x2="86114" y2="47738"/>
                        <a14:foregroundMark x1="85212" y1="52738" x2="85212" y2="52738"/>
                        <a14:foregroundMark x1="84941" y1="57262" x2="84941" y2="57262"/>
                        <a14:foregroundMark x1="79892" y1="51786" x2="79892" y2="51786"/>
                        <a14:foregroundMark x1="77818" y1="50238" x2="77818" y2="50238"/>
                        <a14:foregroundMark x1="78088" y1="43929" x2="78088" y2="43929"/>
                        <a14:foregroundMark x1="76826" y1="57738" x2="76826" y2="57738"/>
                        <a14:foregroundMark x1="82236" y1="57262" x2="82236" y2="57262"/>
                        <a14:foregroundMark x1="10911" y1="64881" x2="10911" y2="64881"/>
                        <a14:foregroundMark x1="11001" y1="67024" x2="11001" y2="67024"/>
                        <a14:foregroundMark x1="12624" y1="67381" x2="12624" y2="67381"/>
                        <a14:foregroundMark x1="13706" y1="64405" x2="13706" y2="64405"/>
                        <a14:foregroundMark x1="13977" y1="64405" x2="13977" y2="64405"/>
                        <a14:foregroundMark x1="12444" y1="64167" x2="12444" y2="64167"/>
                        <a14:foregroundMark x1="46799" y1="32500" x2="46799" y2="32500"/>
                        <a14:foregroundMark x1="45356" y1="33095" x2="45356" y2="33095"/>
                        <a14:foregroundMark x1="51488" y1="28929" x2="51488" y2="28929"/>
                        <a14:foregroundMark x1="16772" y1="75476" x2="16772" y2="75476"/>
                        <a14:foregroundMark x1="34265" y1="76786" x2="34265" y2="76786"/>
                        <a14:foregroundMark x1="46799" y1="76667" x2="46799" y2="76667"/>
                        <a14:foregroundMark x1="52480" y1="67738" x2="52480" y2="67738"/>
                        <a14:foregroundMark x1="48512" y1="68214" x2="48512" y2="68214"/>
                        <a14:foregroundMark x1="50676" y1="64167" x2="50676" y2="64167"/>
                        <a14:foregroundMark x1="56357" y1="68095" x2="56357" y2="68095"/>
                        <a14:foregroundMark x1="56988" y1="69286" x2="56988" y2="69286"/>
                        <a14:foregroundMark x1="14067" y1="69881" x2="14067" y2="69881"/>
                        <a14:foregroundMark x1="10370" y1="63690" x2="10370" y2="63690"/>
                        <a14:foregroundMark x1="17042" y1="66786" x2="17042" y2="66786"/>
                        <a14:foregroundMark x1="18575" y1="64167" x2="18575" y2="64167"/>
                        <a14:foregroundMark x1="15509" y1="70000" x2="15509" y2="70000"/>
                        <a14:foregroundMark x1="19928" y1="67024" x2="19928" y2="67024"/>
                        <a14:foregroundMark x1="22994" y1="69286" x2="22994" y2="69286"/>
                        <a14:foregroundMark x1="22994" y1="64762" x2="22994" y2="64762"/>
                        <a14:foregroundMark x1="21912" y1="64048" x2="21912" y2="64048"/>
                        <a14:foregroundMark x1="24887" y1="67143" x2="24887" y2="67143"/>
                        <a14:foregroundMark x1="26510" y1="66786" x2="26510" y2="66786"/>
                        <a14:foregroundMark x1="28043" y1="64762" x2="28043" y2="64762"/>
                        <a14:foregroundMark x1="27863" y1="70238" x2="27863" y2="70238"/>
                        <a14:foregroundMark x1="26420" y1="63929" x2="26420" y2="63929"/>
                        <a14:foregroundMark x1="65194" y1="48929" x2="65194" y2="48929"/>
                        <a14:foregroundMark x1="10460" y1="63571" x2="10460" y2="63571"/>
                        <a14:foregroundMark x1="29847" y1="66429" x2="29847" y2="66429"/>
                        <a14:foregroundMark x1="32372" y1="70000" x2="32372" y2="70000"/>
                        <a14:foregroundMark x1="32642" y1="68571" x2="32642" y2="68571"/>
                        <a14:foregroundMark x1="30568" y1="63929" x2="30568" y2="63929"/>
                        <a14:foregroundMark x1="28855" y1="64048" x2="28855" y2="64048"/>
                        <a14:foregroundMark x1="24076" y1="63810" x2="24076" y2="63810"/>
                        <a14:foregroundMark x1="23354" y1="65952" x2="23354" y2="65952"/>
                        <a14:foregroundMark x1="19116" y1="63810" x2="19116" y2="63810"/>
                        <a14:foregroundMark x1="17583" y1="63929" x2="17583" y2="63929"/>
                        <a14:foregroundMark x1="16501" y1="63929" x2="16501" y2="63929"/>
                        <a14:foregroundMark x1="38503" y1="65357" x2="38503" y2="65357"/>
                        <a14:foregroundMark x1="39675" y1="67262" x2="39675" y2="67262"/>
                        <a14:foregroundMark x1="40397" y1="66786" x2="40397" y2="66786"/>
                        <a14:foregroundMark x1="40577" y1="69286" x2="40577" y2="69286"/>
                        <a14:foregroundMark x1="46979" y1="66667" x2="46979" y2="66667"/>
                        <a14:foregroundMark x1="45537" y1="63929" x2="45537" y2="63929"/>
                        <a14:foregroundMark x1="43643" y1="63810" x2="43643" y2="63810"/>
                        <a14:foregroundMark x1="53922" y1="66190" x2="53922" y2="66190"/>
                        <a14:foregroundMark x1="54103" y1="67738" x2="54103" y2="67738"/>
                        <a14:foregroundMark x1="53291" y1="64167" x2="53291" y2="64167"/>
                        <a14:foregroundMark x1="56898" y1="63929" x2="56898" y2="63929"/>
                        <a14:foregroundMark x1="54914" y1="64048" x2="54914" y2="64048"/>
                        <a14:foregroundMark x1="52480" y1="63929" x2="52480" y2="63929"/>
                        <a14:foregroundMark x1="58251" y1="65476" x2="58251" y2="65476"/>
                        <a14:foregroundMark x1="58521" y1="64286" x2="58521" y2="64286"/>
                        <a14:foregroundMark x1="57890" y1="63929" x2="57890" y2="63929"/>
                        <a14:foregroundMark x1="60054" y1="64048" x2="60054" y2="64048"/>
                        <a14:foregroundMark x1="63210" y1="64524" x2="63210" y2="64524"/>
                        <a14:foregroundMark x1="63390" y1="65595" x2="63390" y2="65595"/>
                        <a14:foregroundMark x1="61948" y1="64048" x2="61948" y2="64048"/>
                        <a14:foregroundMark x1="65284" y1="64881" x2="65284" y2="64881"/>
                        <a14:foregroundMark x1="66727" y1="63810" x2="66727" y2="63810"/>
                        <a14:foregroundMark x1="64112" y1="63810" x2="64112" y2="63810"/>
                        <a14:foregroundMark x1="68620" y1="69286" x2="68620" y2="69286"/>
                        <a14:foregroundMark x1="70153" y1="66905" x2="70153" y2="66905"/>
                        <a14:foregroundMark x1="70965" y1="63929" x2="70965" y2="63929"/>
                        <a14:foregroundMark x1="69071" y1="63810" x2="69071" y2="63810"/>
                        <a14:foregroundMark x1="79351" y1="66190" x2="79351" y2="66190"/>
                        <a14:foregroundMark x1="81785" y1="66310" x2="81785" y2="66310"/>
                        <a14:foregroundMark x1="85122" y1="65357" x2="85122" y2="65357"/>
                        <a14:foregroundMark x1="88458" y1="65595" x2="88458" y2="65595"/>
                        <a14:foregroundMark x1="90171" y1="64167" x2="90171" y2="64167"/>
                        <a14:foregroundMark x1="88999" y1="63929" x2="88999" y2="63929"/>
                        <a14:foregroundMark x1="87015" y1="63810" x2="87015" y2="63810"/>
                        <a14:foregroundMark x1="86384" y1="66071" x2="86384" y2="66071"/>
                        <a14:foregroundMark x1="84941" y1="64048" x2="84941" y2="64048"/>
                        <a14:foregroundMark x1="80794" y1="63929" x2="80794" y2="63929"/>
                        <a14:foregroundMark x1="80252" y1="63810" x2="80252" y2="63810"/>
                        <a14:foregroundMark x1="73760" y1="67024" x2="73760" y2="67024"/>
                        <a14:foregroundMark x1="77728" y1="66667" x2="77728" y2="66667"/>
                        <a14:foregroundMark x1="75654" y1="63929" x2="75654" y2="63929"/>
                        <a14:foregroundMark x1="78269" y1="63929" x2="78269" y2="63929"/>
                        <a14:foregroundMark x1="77728" y1="28810" x2="77728" y2="28810"/>
                        <a14:foregroundMark x1="84310" y1="30476" x2="84310" y2="30476"/>
                        <a14:foregroundMark x1="79892" y1="30714" x2="79892" y2="30714"/>
                        <a14:backgroundMark x1="12173" y1="64881" x2="12173" y2="64881"/>
                        <a14:backgroundMark x1="16952" y1="65000" x2="16952" y2="65000"/>
                        <a14:backgroundMark x1="68711" y1="67500" x2="68711" y2="67500"/>
                        <a14:backgroundMark x1="71055" y1="65714" x2="71055" y2="65714"/>
                        <a14:backgroundMark x1="73309" y1="65952" x2="73309" y2="65952"/>
                        <a14:backgroundMark x1="66727" y1="65238" x2="66727" y2="65238"/>
                        <a14:backgroundMark x1="56988" y1="65952" x2="56988" y2="65952"/>
                        <a14:backgroundMark x1="54193" y1="65476" x2="54193" y2="65476"/>
                        <a14:backgroundMark x1="55816" y1="67381" x2="55816" y2="67381"/>
                        <a14:backgroundMark x1="54554" y1="65714" x2="54554" y2="65714"/>
                        <a14:backgroundMark x1="46078" y1="65833" x2="46078" y2="65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00897" y="-171400"/>
            <a:ext cx="5885285" cy="4457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4596463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61246-1766-4325-B70B-F2C174E5F514}" type="datetime1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97043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2D53-86A2-4F60-AD07-BBBACCDAAE33}" type="datetime1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0882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descr="Light horizontal"/>
          <p:cNvSpPr>
            <a:spLocks noChangeArrowheads="1"/>
          </p:cNvSpPr>
          <p:nvPr userDrawn="1"/>
        </p:nvSpPr>
        <p:spPr bwMode="gray">
          <a:xfrm rot="5400000">
            <a:off x="4337843" y="-4337844"/>
            <a:ext cx="468313" cy="9144002"/>
          </a:xfrm>
          <a:prstGeom prst="rect">
            <a:avLst/>
          </a:prstGeom>
          <a:pattFill prst="ltHorz">
            <a:fgClr>
              <a:schemeClr val="bg2"/>
            </a:fgClr>
            <a:bgClr>
              <a:srgbClr val="FFFFFF"/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0" name="Rectangle 15" descr="Light horizontal"/>
          <p:cNvSpPr>
            <a:spLocks noChangeArrowheads="1"/>
          </p:cNvSpPr>
          <p:nvPr userDrawn="1"/>
        </p:nvSpPr>
        <p:spPr bwMode="gray">
          <a:xfrm>
            <a:off x="0" y="0"/>
            <a:ext cx="468313" cy="6858000"/>
          </a:xfrm>
          <a:prstGeom prst="rect">
            <a:avLst/>
          </a:prstGeom>
          <a:pattFill prst="ltHorz">
            <a:fgClr>
              <a:schemeClr val="bg2"/>
            </a:fgClr>
            <a:bgClr>
              <a:srgbClr val="FFFFFF"/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1" name="Freeform 36"/>
          <p:cNvSpPr>
            <a:spLocks/>
          </p:cNvSpPr>
          <p:nvPr userDrawn="1"/>
        </p:nvSpPr>
        <p:spPr bwMode="ltGray">
          <a:xfrm>
            <a:off x="0" y="0"/>
            <a:ext cx="9144000" cy="6858000"/>
          </a:xfrm>
          <a:custGeom>
            <a:avLst/>
            <a:gdLst>
              <a:gd name="T0" fmla="*/ 1488 w 5760"/>
              <a:gd name="T1" fmla="*/ 0 h 4320"/>
              <a:gd name="T2" fmla="*/ 564 w 5760"/>
              <a:gd name="T3" fmla="*/ 617 h 4320"/>
              <a:gd name="T4" fmla="*/ 0 w 5760"/>
              <a:gd name="T5" fmla="*/ 1734 h 4320"/>
              <a:gd name="T6" fmla="*/ 0 w 5760"/>
              <a:gd name="T7" fmla="*/ 4320 h 4320"/>
              <a:gd name="T8" fmla="*/ 5760 w 5760"/>
              <a:gd name="T9" fmla="*/ 4320 h 4320"/>
              <a:gd name="T10" fmla="*/ 5760 w 5760"/>
              <a:gd name="T11" fmla="*/ 0 h 4320"/>
              <a:gd name="T12" fmla="*/ 1488 w 5760"/>
              <a:gd name="T13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60" h="4320">
                <a:moveTo>
                  <a:pt x="1488" y="0"/>
                </a:moveTo>
                <a:cubicBezTo>
                  <a:pt x="1093" y="94"/>
                  <a:pt x="670" y="476"/>
                  <a:pt x="564" y="617"/>
                </a:cubicBezTo>
                <a:cubicBezTo>
                  <a:pt x="458" y="758"/>
                  <a:pt x="94" y="1117"/>
                  <a:pt x="0" y="1734"/>
                </a:cubicBez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1488" y="0"/>
                </a:lnTo>
                <a:close/>
              </a:path>
            </a:pathLst>
          </a:custGeom>
          <a:gradFill rotWithShape="1">
            <a:gsLst>
              <a:gs pos="0">
                <a:schemeClr val="accent1">
                  <a:alpha val="39000"/>
                </a:schemeClr>
              </a:gs>
              <a:gs pos="100000">
                <a:schemeClr val="accent1">
                  <a:gamma/>
                  <a:tint val="0"/>
                  <a:invGamma/>
                </a:scheme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2" name="Freeform 8"/>
          <p:cNvSpPr>
            <a:spLocks/>
          </p:cNvSpPr>
          <p:nvPr userDrawn="1"/>
        </p:nvSpPr>
        <p:spPr bwMode="auto">
          <a:xfrm>
            <a:off x="0" y="764704"/>
            <a:ext cx="9136063" cy="1519237"/>
          </a:xfrm>
          <a:custGeom>
            <a:avLst/>
            <a:gdLst/>
            <a:ahLst/>
            <a:cxnLst>
              <a:cxn ang="0">
                <a:pos x="906" y="0"/>
              </a:cxn>
              <a:cxn ang="0">
                <a:pos x="750" y="143"/>
              </a:cxn>
              <a:cxn ang="0">
                <a:pos x="741" y="144"/>
              </a:cxn>
              <a:cxn ang="0">
                <a:pos x="739" y="139"/>
              </a:cxn>
              <a:cxn ang="0">
                <a:pos x="739" y="50"/>
              </a:cxn>
              <a:cxn ang="0">
                <a:pos x="722" y="33"/>
              </a:cxn>
              <a:cxn ang="0">
                <a:pos x="0" y="33"/>
              </a:cxn>
              <a:cxn ang="0">
                <a:pos x="0" y="39"/>
              </a:cxn>
              <a:cxn ang="0">
                <a:pos x="722" y="39"/>
              </a:cxn>
              <a:cxn ang="0">
                <a:pos x="734" y="50"/>
              </a:cxn>
              <a:cxn ang="0">
                <a:pos x="734" y="139"/>
              </a:cxn>
              <a:cxn ang="0">
                <a:pos x="738" y="149"/>
              </a:cxn>
              <a:cxn ang="0">
                <a:pos x="753" y="148"/>
              </a:cxn>
              <a:cxn ang="0">
                <a:pos x="753" y="148"/>
              </a:cxn>
              <a:cxn ang="0">
                <a:pos x="906" y="8"/>
              </a:cxn>
              <a:cxn ang="0">
                <a:pos x="906" y="0"/>
              </a:cxn>
            </a:cxnLst>
            <a:rect l="0" t="0" r="r" b="b"/>
            <a:pathLst>
              <a:path w="906" h="151">
                <a:moveTo>
                  <a:pt x="906" y="0"/>
                </a:moveTo>
                <a:cubicBezTo>
                  <a:pt x="862" y="40"/>
                  <a:pt x="750" y="142"/>
                  <a:pt x="750" y="143"/>
                </a:cubicBezTo>
                <a:cubicBezTo>
                  <a:pt x="746" y="145"/>
                  <a:pt x="743" y="145"/>
                  <a:pt x="741" y="144"/>
                </a:cubicBezTo>
                <a:cubicBezTo>
                  <a:pt x="740" y="143"/>
                  <a:pt x="739" y="141"/>
                  <a:pt x="739" y="139"/>
                </a:cubicBezTo>
                <a:lnTo>
                  <a:pt x="739" y="50"/>
                </a:lnTo>
                <a:cubicBezTo>
                  <a:pt x="739" y="41"/>
                  <a:pt x="730" y="33"/>
                  <a:pt x="722" y="33"/>
                </a:cubicBezTo>
                <a:lnTo>
                  <a:pt x="0" y="33"/>
                </a:lnTo>
                <a:lnTo>
                  <a:pt x="0" y="39"/>
                </a:lnTo>
                <a:lnTo>
                  <a:pt x="722" y="39"/>
                </a:lnTo>
                <a:cubicBezTo>
                  <a:pt x="726" y="39"/>
                  <a:pt x="734" y="44"/>
                  <a:pt x="734" y="50"/>
                </a:cubicBezTo>
                <a:lnTo>
                  <a:pt x="734" y="139"/>
                </a:lnTo>
                <a:cubicBezTo>
                  <a:pt x="734" y="144"/>
                  <a:pt x="735" y="147"/>
                  <a:pt x="738" y="149"/>
                </a:cubicBezTo>
                <a:cubicBezTo>
                  <a:pt x="742" y="151"/>
                  <a:pt x="748" y="151"/>
                  <a:pt x="753" y="148"/>
                </a:cubicBezTo>
                <a:lnTo>
                  <a:pt x="753" y="148"/>
                </a:lnTo>
                <a:cubicBezTo>
                  <a:pt x="753" y="148"/>
                  <a:pt x="859" y="50"/>
                  <a:pt x="906" y="8"/>
                </a:cubicBezTo>
                <a:lnTo>
                  <a:pt x="906" y="0"/>
                </a:lnTo>
                <a:close/>
              </a:path>
            </a:pathLst>
          </a:custGeom>
          <a:gradFill flip="none" rotWithShape="1">
            <a:gsLst>
              <a:gs pos="0">
                <a:srgbClr val="4679A3">
                  <a:tint val="66000"/>
                  <a:satMod val="160000"/>
                  <a:alpha val="0"/>
                </a:srgbClr>
              </a:gs>
              <a:gs pos="50000">
                <a:srgbClr val="4679A3">
                  <a:tint val="44500"/>
                  <a:satMod val="160000"/>
                </a:srgbClr>
              </a:gs>
              <a:gs pos="100000">
                <a:srgbClr val="4679A3">
                  <a:tint val="23500"/>
                  <a:satMod val="160000"/>
                  <a:alpha val="10000"/>
                </a:srgbClr>
              </a:gs>
            </a:gsLst>
            <a:lin ang="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AutoShape 18"/>
          <p:cNvSpPr>
            <a:spLocks noChangeArrowheads="1"/>
          </p:cNvSpPr>
          <p:nvPr userDrawn="1"/>
        </p:nvSpPr>
        <p:spPr bwMode="blackWhite">
          <a:xfrm>
            <a:off x="467544" y="260648"/>
            <a:ext cx="8208912" cy="720725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ko-KR" altLang="en-US"/>
          </a:p>
        </p:txBody>
      </p:sp>
      <p:sp>
        <p:nvSpPr>
          <p:cNvPr id="24" name="모서리가 둥근 직사각형 23"/>
          <p:cNvSpPr/>
          <p:nvPr userDrawn="1"/>
        </p:nvSpPr>
        <p:spPr>
          <a:xfrm>
            <a:off x="467544" y="260648"/>
            <a:ext cx="8208912" cy="720725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텍스트 개체 틀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Font typeface="Arial" pitchFamily="34" charset="0"/>
              <a:buChar char="•"/>
              <a:defRPr sz="2400" b="1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defRPr>
            </a:lvl1pPr>
            <a:lvl2pPr marL="800100" indent="-342900"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defRPr>
            </a:lvl2pPr>
            <a:lvl3pPr marL="1200150" indent="-285750">
              <a:buFont typeface="Arial" pitchFamily="34" charset="0"/>
              <a:buChar char="•"/>
              <a:defRPr sz="18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defRPr>
            </a:lvl3pPr>
            <a:lvl4pPr marL="1657350" indent="-285750"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defRPr>
            </a:lvl4pPr>
            <a:lvl5pPr marL="2114550" indent="-285750"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26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52FC7-D4A2-4F35-B7C9-169B6FEC163C}" type="datetime1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2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2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8D964-BFB7-4165-AA13-B1E653A04C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31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70609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>
              <a:defRPr sz="2800">
                <a:solidFill>
                  <a:schemeClr val="bg1"/>
                </a:solidFill>
                <a:latin typeface="HY강B" pitchFamily="18" charset="-127"/>
                <a:ea typeface="HY강B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21513421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97E7-D5E5-4B5F-8BBA-62D3BA472F1E}" type="datetime1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8219004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A9C87-0CDF-4FF8-BEFB-5960FDA28501}" type="datetime1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Freeform 36"/>
          <p:cNvSpPr>
            <a:spLocks/>
          </p:cNvSpPr>
          <p:nvPr userDrawn="1"/>
        </p:nvSpPr>
        <p:spPr bwMode="ltGray">
          <a:xfrm>
            <a:off x="0" y="0"/>
            <a:ext cx="9144000" cy="6858000"/>
          </a:xfrm>
          <a:custGeom>
            <a:avLst/>
            <a:gdLst>
              <a:gd name="T0" fmla="*/ 1488 w 5760"/>
              <a:gd name="T1" fmla="*/ 0 h 4320"/>
              <a:gd name="T2" fmla="*/ 564 w 5760"/>
              <a:gd name="T3" fmla="*/ 617 h 4320"/>
              <a:gd name="T4" fmla="*/ 0 w 5760"/>
              <a:gd name="T5" fmla="*/ 1734 h 4320"/>
              <a:gd name="T6" fmla="*/ 0 w 5760"/>
              <a:gd name="T7" fmla="*/ 4320 h 4320"/>
              <a:gd name="T8" fmla="*/ 5760 w 5760"/>
              <a:gd name="T9" fmla="*/ 4320 h 4320"/>
              <a:gd name="T10" fmla="*/ 5760 w 5760"/>
              <a:gd name="T11" fmla="*/ 0 h 4320"/>
              <a:gd name="T12" fmla="*/ 1488 w 5760"/>
              <a:gd name="T13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60" h="4320">
                <a:moveTo>
                  <a:pt x="1488" y="0"/>
                </a:moveTo>
                <a:cubicBezTo>
                  <a:pt x="1093" y="94"/>
                  <a:pt x="670" y="476"/>
                  <a:pt x="564" y="617"/>
                </a:cubicBezTo>
                <a:cubicBezTo>
                  <a:pt x="458" y="758"/>
                  <a:pt x="94" y="1117"/>
                  <a:pt x="0" y="1734"/>
                </a:cubicBez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1488" y="0"/>
                </a:lnTo>
                <a:close/>
              </a:path>
            </a:pathLst>
          </a:custGeom>
          <a:gradFill rotWithShape="1">
            <a:gsLst>
              <a:gs pos="0">
                <a:schemeClr val="accent1">
                  <a:alpha val="39000"/>
                </a:schemeClr>
              </a:gs>
              <a:gs pos="100000">
                <a:schemeClr val="accent1">
                  <a:gamma/>
                  <a:tint val="0"/>
                  <a:invGamma/>
                </a:scheme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285750" indent="-285750">
              <a:buFont typeface="Arial" pitchFamily="34" charset="0"/>
              <a:buChar char="•"/>
            </a:pPr>
            <a:endParaRPr lang="ko-KR" altLang="en-US"/>
          </a:p>
        </p:txBody>
      </p:sp>
      <p:sp>
        <p:nvSpPr>
          <p:cNvPr id="9" name="Rectangle 15" descr="Light horizontal"/>
          <p:cNvSpPr>
            <a:spLocks noChangeArrowheads="1"/>
          </p:cNvSpPr>
          <p:nvPr userDrawn="1"/>
        </p:nvSpPr>
        <p:spPr bwMode="gray">
          <a:xfrm rot="5400000">
            <a:off x="4337843" y="-4337844"/>
            <a:ext cx="468313" cy="9144002"/>
          </a:xfrm>
          <a:prstGeom prst="rect">
            <a:avLst/>
          </a:prstGeom>
          <a:pattFill prst="ltHorz">
            <a:fgClr>
              <a:schemeClr val="bg2"/>
            </a:fgClr>
            <a:bgClr>
              <a:srgbClr val="FFFFFF"/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" name="AutoShape 18"/>
          <p:cNvSpPr>
            <a:spLocks noChangeArrowheads="1"/>
          </p:cNvSpPr>
          <p:nvPr userDrawn="1"/>
        </p:nvSpPr>
        <p:spPr bwMode="blackWhite">
          <a:xfrm>
            <a:off x="467544" y="260648"/>
            <a:ext cx="8208912" cy="720725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ko-KR" altLang="en-US"/>
          </a:p>
        </p:txBody>
      </p:sp>
      <p:sp>
        <p:nvSpPr>
          <p:cNvPr id="11" name="모서리가 둥근 직사각형 10"/>
          <p:cNvSpPr/>
          <p:nvPr userDrawn="1"/>
        </p:nvSpPr>
        <p:spPr>
          <a:xfrm>
            <a:off x="467544" y="260648"/>
            <a:ext cx="8208912" cy="720725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개체 틀 1"/>
          <p:cNvSpPr txBox="1">
            <a:spLocks/>
          </p:cNvSpPr>
          <p:nvPr userDrawn="1"/>
        </p:nvSpPr>
        <p:spPr>
          <a:xfrm>
            <a:off x="457200" y="274638"/>
            <a:ext cx="8219256" cy="70609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HY강B" pitchFamily="18" charset="-127"/>
                <a:ea typeface="HY강B" pitchFamily="18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56124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68BD-0A44-4DB6-AA93-532C5AF1CF69}" type="datetime1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24540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F10E-1F03-47EF-B26A-5700C3C8DDF3}" type="datetime1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04497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D141B-F00A-4AAE-A555-BDAFD57F5139}" type="datetime1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51769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1006-C769-43D5-BE6D-9129DAE6BF04}" type="datetime1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771662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6A2-CD74-45C8-B2FF-533920EA189D}" type="datetime1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19578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24744"/>
            <a:ext cx="8229600" cy="5001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3F7F6-10CD-40B2-B396-A906575AC436}" type="datetime1">
              <a:rPr lang="ko-KR" altLang="en-US" smtClean="0"/>
              <a:pPr/>
              <a:t>2013-09-10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00858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400" b="1" kern="1200" dirty="0" smtClean="0">
          <a:solidFill>
            <a:schemeClr val="tx1"/>
          </a:solidFill>
          <a:latin typeface="새굴림" pitchFamily="18" charset="-127"/>
          <a:ea typeface="새굴림" pitchFamily="18" charset="-127"/>
          <a:cs typeface="+mn-cs"/>
        </a:defRPr>
      </a:lvl1pPr>
      <a:lvl2pPr marL="8001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b="1" kern="1200" dirty="0" smtClean="0">
          <a:solidFill>
            <a:schemeClr val="tx1"/>
          </a:solidFill>
          <a:latin typeface="새굴림" pitchFamily="18" charset="-127"/>
          <a:ea typeface="새굴림" pitchFamily="18" charset="-127"/>
          <a:cs typeface="+mn-cs"/>
        </a:defRPr>
      </a:lvl2pPr>
      <a:lvl3pPr marL="1200150" indent="-28575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b="0" kern="1200" dirty="0" smtClean="0">
          <a:solidFill>
            <a:schemeClr val="tx1"/>
          </a:solidFill>
          <a:latin typeface="새굴림" pitchFamily="18" charset="-127"/>
          <a:ea typeface="새굴림" pitchFamily="18" charset="-127"/>
          <a:cs typeface="+mn-cs"/>
        </a:defRPr>
      </a:lvl3pPr>
      <a:lvl4pPr marL="1657350" indent="-28575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600" kern="1200" dirty="0" smtClean="0">
          <a:solidFill>
            <a:schemeClr val="tx1"/>
          </a:solidFill>
          <a:latin typeface="새굴림" pitchFamily="18" charset="-127"/>
          <a:ea typeface="새굴림" pitchFamily="18" charset="-127"/>
          <a:cs typeface="+mn-cs"/>
        </a:defRPr>
      </a:lvl4pPr>
      <a:lvl5pPr marL="2114550" indent="-28575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600" kern="1200" dirty="0">
          <a:solidFill>
            <a:schemeClr val="tx1"/>
          </a:solidFill>
          <a:latin typeface="새굴림" pitchFamily="18" charset="-127"/>
          <a:ea typeface="새굴림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182661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기본 화면 구성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457200" y="1196753"/>
            <a:ext cx="8229600" cy="648072"/>
          </a:xfrm>
        </p:spPr>
        <p:txBody>
          <a:bodyPr/>
          <a:lstStyle/>
          <a:p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기본 화면 구성</a:t>
            </a:r>
            <a:endParaRPr lang="ko-KR" altLang="en-US" dirty="0"/>
          </a:p>
        </p:txBody>
      </p:sp>
      <p:grpSp>
        <p:nvGrpSpPr>
          <p:cNvPr id="8" name="그룹 7"/>
          <p:cNvGrpSpPr/>
          <p:nvPr/>
        </p:nvGrpSpPr>
        <p:grpSpPr>
          <a:xfrm>
            <a:off x="568804" y="1823616"/>
            <a:ext cx="7962034" cy="4312984"/>
            <a:chOff x="568804" y="1823616"/>
            <a:chExt cx="7962034" cy="4312984"/>
          </a:xfrm>
        </p:grpSpPr>
        <p:pic>
          <p:nvPicPr>
            <p:cNvPr id="9218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43733" y="2132166"/>
              <a:ext cx="5018544" cy="40044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2196206" y="1825774"/>
              <a:ext cx="13676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spc="-150" dirty="0" smtClean="0"/>
                <a:t>빠른 실행 도구 모음</a:t>
              </a:r>
              <a:endParaRPr lang="ko-KR" altLang="en-US" sz="1200" b="1" spc="-15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752354" y="1823616"/>
              <a:ext cx="18069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spc="-150" dirty="0" smtClean="0"/>
                <a:t>제목 표시줄과 창 조절 단추</a:t>
              </a:r>
              <a:endParaRPr lang="ko-KR" altLang="en-US" sz="1200" b="1" spc="-15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68089" y="2239870"/>
              <a:ext cx="6238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200" b="1" spc="-150" smtClean="0"/>
                <a:t>파일 탭</a:t>
              </a:r>
              <a:endParaRPr lang="ko-KR" altLang="en-US" sz="1200" b="1" spc="-15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68804" y="2491330"/>
              <a:ext cx="15231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200" b="1" spc="-150" dirty="0" smtClean="0"/>
                <a:t>기능별 주제 분류</a:t>
              </a:r>
              <a:r>
                <a:rPr lang="en-US" altLang="ko-KR" sz="1200" b="1" spc="-150" dirty="0" smtClean="0"/>
                <a:t>, </a:t>
              </a:r>
              <a:r>
                <a:rPr lang="ko-KR" altLang="en-US" sz="1200" b="1" spc="-150" dirty="0" smtClean="0"/>
                <a:t>그룹</a:t>
              </a:r>
              <a:endParaRPr lang="ko-KR" altLang="en-US" sz="1200" b="1" spc="-15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368703" y="2742790"/>
              <a:ext cx="7232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200" b="1" spc="-150" dirty="0" err="1" smtClean="0"/>
                <a:t>이름상자</a:t>
              </a:r>
              <a:endParaRPr lang="ko-KR" altLang="en-US" sz="1200" b="1" spc="-15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361083" y="2994250"/>
              <a:ext cx="7232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200" b="1" spc="-150" dirty="0" smtClean="0"/>
                <a:t>워크시트</a:t>
              </a:r>
              <a:endParaRPr lang="ko-KR" altLang="en-US" sz="1200" b="1" spc="-15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94828" y="5764070"/>
              <a:ext cx="12971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200" b="1" spc="-150" dirty="0" smtClean="0"/>
                <a:t>워크시트 </a:t>
              </a:r>
              <a:r>
                <a:rPr lang="ko-KR" altLang="en-US" sz="1200" b="1" spc="-150" dirty="0" err="1" smtClean="0"/>
                <a:t>구성요소</a:t>
              </a:r>
              <a:endParaRPr lang="ko-KR" altLang="en-US" sz="1200" b="1" spc="-15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138888" y="2560697"/>
              <a:ext cx="8579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spc="-150" dirty="0" err="1" smtClean="0"/>
                <a:t>수식입력줄</a:t>
              </a:r>
              <a:endParaRPr lang="ko-KR" altLang="en-US" sz="1200" b="1" spc="-15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142316" y="2225421"/>
              <a:ext cx="13885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spc="-150" dirty="0" smtClean="0"/>
                <a:t>기능별 탭 모음</a:t>
              </a:r>
              <a:r>
                <a:rPr lang="en-US" altLang="ko-KR" sz="1200" b="1" spc="-150" dirty="0" smtClean="0"/>
                <a:t>, </a:t>
              </a:r>
              <a:r>
                <a:rPr lang="ko-KR" altLang="en-US" sz="1200" b="1" spc="-150" dirty="0" smtClean="0"/>
                <a:t>리본</a:t>
              </a:r>
              <a:endParaRPr lang="ko-KR" altLang="en-US" sz="1200" b="1" spc="-150" dirty="0"/>
            </a:p>
          </p:txBody>
        </p:sp>
        <p:cxnSp>
          <p:nvCxnSpPr>
            <p:cNvPr id="9217" name="직선 화살표 연결선 9216"/>
            <p:cNvCxnSpPr/>
            <p:nvPr/>
          </p:nvCxnSpPr>
          <p:spPr>
            <a:xfrm>
              <a:off x="2346529" y="2064945"/>
              <a:ext cx="0" cy="145306"/>
            </a:xfrm>
            <a:prstGeom prst="straightConnector1">
              <a:avLst/>
            </a:prstGeom>
            <a:ln w="28575">
              <a:solidFill>
                <a:srgbClr val="FF3399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/>
            <p:cNvCxnSpPr/>
            <p:nvPr/>
          </p:nvCxnSpPr>
          <p:spPr>
            <a:xfrm flipH="1">
              <a:off x="3911450" y="2064944"/>
              <a:ext cx="3703" cy="139920"/>
            </a:xfrm>
            <a:prstGeom prst="straightConnector1">
              <a:avLst/>
            </a:prstGeom>
            <a:ln w="28575">
              <a:solidFill>
                <a:srgbClr val="FF3399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화살표 연결선 44"/>
            <p:cNvCxnSpPr/>
            <p:nvPr/>
          </p:nvCxnSpPr>
          <p:spPr>
            <a:xfrm>
              <a:off x="2045437" y="2378370"/>
              <a:ext cx="144016" cy="0"/>
            </a:xfrm>
            <a:prstGeom prst="straightConnector1">
              <a:avLst/>
            </a:prstGeom>
            <a:ln w="28575">
              <a:solidFill>
                <a:srgbClr val="FF3399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화살표 연결선 48"/>
            <p:cNvCxnSpPr/>
            <p:nvPr/>
          </p:nvCxnSpPr>
          <p:spPr>
            <a:xfrm flipV="1">
              <a:off x="2045437" y="2526995"/>
              <a:ext cx="267727" cy="102835"/>
            </a:xfrm>
            <a:prstGeom prst="straightConnector1">
              <a:avLst/>
            </a:prstGeom>
            <a:ln w="28575">
              <a:solidFill>
                <a:srgbClr val="FF3399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화살표 연결선 51"/>
            <p:cNvCxnSpPr/>
            <p:nvPr/>
          </p:nvCxnSpPr>
          <p:spPr>
            <a:xfrm>
              <a:off x="2045437" y="2881290"/>
              <a:ext cx="144016" cy="46581"/>
            </a:xfrm>
            <a:prstGeom prst="straightConnector1">
              <a:avLst/>
            </a:prstGeom>
            <a:ln w="28575">
              <a:solidFill>
                <a:srgbClr val="FF3399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/>
            <p:cNvCxnSpPr/>
            <p:nvPr/>
          </p:nvCxnSpPr>
          <p:spPr>
            <a:xfrm flipV="1">
              <a:off x="2037817" y="3077209"/>
              <a:ext cx="275347" cy="55541"/>
            </a:xfrm>
            <a:prstGeom prst="straightConnector1">
              <a:avLst/>
            </a:prstGeom>
            <a:ln w="28575">
              <a:solidFill>
                <a:srgbClr val="FF3399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화살표 연결선 55"/>
            <p:cNvCxnSpPr/>
            <p:nvPr/>
          </p:nvCxnSpPr>
          <p:spPr>
            <a:xfrm>
              <a:off x="2045437" y="5902570"/>
              <a:ext cx="139454" cy="1"/>
            </a:xfrm>
            <a:prstGeom prst="straightConnector1">
              <a:avLst/>
            </a:prstGeom>
            <a:ln w="28575">
              <a:solidFill>
                <a:srgbClr val="FF3399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37" name="자유형 9236"/>
            <p:cNvSpPr/>
            <p:nvPr/>
          </p:nvSpPr>
          <p:spPr>
            <a:xfrm>
              <a:off x="3163322" y="2697480"/>
              <a:ext cx="4044025" cy="213360"/>
            </a:xfrm>
            <a:custGeom>
              <a:avLst/>
              <a:gdLst>
                <a:gd name="connsiteX0" fmla="*/ 4044025 w 4044025"/>
                <a:gd name="connsiteY0" fmla="*/ 0 h 213360"/>
                <a:gd name="connsiteX1" fmla="*/ 333085 w 4044025"/>
                <a:gd name="connsiteY1" fmla="*/ 7620 h 213360"/>
                <a:gd name="connsiteX2" fmla="*/ 409285 w 4044025"/>
                <a:gd name="connsiteY2" fmla="*/ 213360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44025" h="213360">
                  <a:moveTo>
                    <a:pt x="4044025" y="0"/>
                  </a:moveTo>
                  <a:lnTo>
                    <a:pt x="333085" y="7620"/>
                  </a:lnTo>
                  <a:cubicBezTo>
                    <a:pt x="-272705" y="43180"/>
                    <a:pt x="68290" y="128270"/>
                    <a:pt x="409285" y="213360"/>
                  </a:cubicBezTo>
                </a:path>
              </a:pathLst>
            </a:custGeom>
            <a:noFill/>
            <a:ln>
              <a:solidFill>
                <a:srgbClr val="FF3399"/>
              </a:solidFill>
              <a:tailEnd type="triangle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8" name="직선 화살표 연결선 67"/>
            <p:cNvCxnSpPr/>
            <p:nvPr/>
          </p:nvCxnSpPr>
          <p:spPr>
            <a:xfrm flipH="1" flipV="1">
              <a:off x="4669123" y="2363920"/>
              <a:ext cx="2541458" cy="1"/>
            </a:xfrm>
            <a:prstGeom prst="straightConnector1">
              <a:avLst/>
            </a:prstGeom>
            <a:ln w="28575">
              <a:solidFill>
                <a:srgbClr val="FF3399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41501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ko-KR" altLang="en-US" sz="2600" dirty="0" smtClean="0">
                <a:solidFill>
                  <a:srgbClr val="0070C0"/>
                </a:solidFill>
              </a:rPr>
              <a:t>  </a:t>
            </a:r>
            <a:r>
              <a:rPr lang="ko-KR" altLang="en-US" sz="2600" dirty="0" smtClean="0">
                <a:solidFill>
                  <a:srgbClr val="FF0000"/>
                </a:solidFill>
              </a:rPr>
              <a:t>①</a:t>
            </a:r>
            <a:r>
              <a:rPr lang="ko-KR" altLang="en-US" sz="2600" dirty="0" smtClean="0"/>
              <a:t> </a:t>
            </a:r>
            <a:r>
              <a:rPr lang="ko-KR" altLang="en-US" sz="2600" dirty="0"/>
              <a:t>빠른 실행 도구 </a:t>
            </a:r>
            <a:r>
              <a:rPr lang="ko-KR" altLang="en-US" sz="2600" dirty="0" smtClean="0"/>
              <a:t>모음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sz="2200" b="0" dirty="0" smtClean="0"/>
              <a:t>자주 </a:t>
            </a:r>
            <a:r>
              <a:rPr lang="ko-KR" altLang="en-US" sz="2200" b="0" dirty="0"/>
              <a:t>사용하는 기능을 빠르게 실행</a:t>
            </a:r>
            <a:endParaRPr lang="en-US" altLang="ko-KR" sz="2200" b="0" dirty="0"/>
          </a:p>
          <a:p>
            <a:pPr lvl="1">
              <a:buFont typeface="Arial" pitchFamily="34" charset="0"/>
              <a:buChar char="•"/>
            </a:pPr>
            <a:r>
              <a:rPr lang="ko-KR" altLang="en-US" sz="2200" b="0" dirty="0" smtClean="0"/>
              <a:t>리본 </a:t>
            </a:r>
            <a:r>
              <a:rPr lang="ko-KR" altLang="en-US" sz="2200" b="0" dirty="0"/>
              <a:t>탭 위나 아래로 이동 가능</a:t>
            </a:r>
            <a:endParaRPr lang="en-US" altLang="ko-KR" sz="2200" b="0" dirty="0"/>
          </a:p>
          <a:p>
            <a:pPr>
              <a:buFont typeface="Arial" pitchFamily="34" charset="0"/>
              <a:buChar char="•"/>
            </a:pPr>
            <a:endParaRPr lang="en-US" altLang="ko-KR" sz="2600" dirty="0"/>
          </a:p>
          <a:p>
            <a:pPr marL="0" indent="0">
              <a:buNone/>
            </a:pPr>
            <a:r>
              <a:rPr lang="ko-KR" altLang="en-US" sz="2600" dirty="0" smtClean="0"/>
              <a:t>  </a:t>
            </a:r>
            <a:r>
              <a:rPr lang="ko-KR" altLang="en-US" sz="2600" dirty="0" smtClean="0">
                <a:solidFill>
                  <a:srgbClr val="FF0000"/>
                </a:solidFill>
              </a:rPr>
              <a:t>②</a:t>
            </a:r>
            <a:r>
              <a:rPr lang="ko-KR" altLang="en-US" sz="2600" dirty="0" smtClean="0"/>
              <a:t> </a:t>
            </a:r>
            <a:r>
              <a:rPr lang="ko-KR" altLang="en-US" sz="2600" dirty="0"/>
              <a:t>파일 탭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sz="2200" b="0" dirty="0" smtClean="0"/>
              <a:t>파일을 </a:t>
            </a:r>
            <a:r>
              <a:rPr lang="ko-KR" altLang="en-US" sz="2200" b="0" dirty="0"/>
              <a:t>관리하는 메뉴가 모여 있으며 파일속성 정보</a:t>
            </a:r>
            <a:r>
              <a:rPr lang="en-US" altLang="ko-KR" sz="2200" b="0" dirty="0"/>
              <a:t>, </a:t>
            </a:r>
            <a:r>
              <a:rPr lang="ko-KR" altLang="en-US" sz="2200" b="0" dirty="0"/>
              <a:t>저장</a:t>
            </a:r>
            <a:r>
              <a:rPr lang="en-US" altLang="ko-KR" sz="2200" b="0" dirty="0"/>
              <a:t>, </a:t>
            </a:r>
            <a:r>
              <a:rPr lang="ko-KR" altLang="en-US" sz="2200" b="0" dirty="0"/>
              <a:t>공유</a:t>
            </a:r>
            <a:r>
              <a:rPr lang="en-US" altLang="ko-KR" sz="2200" b="0" dirty="0"/>
              <a:t>, </a:t>
            </a:r>
            <a:r>
              <a:rPr lang="ko-KR" altLang="en-US" sz="2200" b="0" dirty="0"/>
              <a:t>인쇄 </a:t>
            </a:r>
            <a:r>
              <a:rPr lang="ko-KR" altLang="en-US" sz="2200" b="0" dirty="0" smtClean="0"/>
              <a:t>및 옵션 </a:t>
            </a:r>
            <a:r>
              <a:rPr lang="ko-KR" altLang="en-US" sz="2200" b="0" dirty="0"/>
              <a:t>관련 설정을 수행</a:t>
            </a:r>
          </a:p>
          <a:p>
            <a:pPr>
              <a:buFont typeface="Arial" pitchFamily="34" charset="0"/>
              <a:buChar char="•"/>
            </a:pPr>
            <a:endParaRPr lang="en-US" altLang="ko-KR" sz="2600" dirty="0"/>
          </a:p>
          <a:p>
            <a:pPr marL="0" indent="0">
              <a:buNone/>
            </a:pPr>
            <a:r>
              <a:rPr lang="ko-KR" altLang="en-US" sz="2600" dirty="0" smtClean="0"/>
              <a:t>  </a:t>
            </a:r>
            <a:r>
              <a:rPr lang="ko-KR" altLang="en-US" sz="2600" dirty="0" smtClean="0">
                <a:solidFill>
                  <a:srgbClr val="FF0000"/>
                </a:solidFill>
              </a:rPr>
              <a:t>③</a:t>
            </a:r>
            <a:r>
              <a:rPr lang="ko-KR" altLang="en-US" sz="2600" dirty="0" smtClean="0"/>
              <a:t> </a:t>
            </a:r>
            <a:r>
              <a:rPr lang="ko-KR" altLang="en-US" sz="2600" dirty="0"/>
              <a:t>제목 표시줄과 창 조절 단추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sz="2200" b="0" dirty="0" smtClean="0"/>
              <a:t>현재 </a:t>
            </a:r>
            <a:r>
              <a:rPr lang="ko-KR" altLang="en-US" sz="2200" b="0" dirty="0"/>
              <a:t>열려있는 문서의 제목과 프로그램 이름이 표시</a:t>
            </a:r>
            <a:endParaRPr lang="en-US" altLang="ko-KR" sz="2200" b="0" dirty="0"/>
          </a:p>
          <a:p>
            <a:pPr lvl="1">
              <a:buFont typeface="Arial" pitchFamily="34" charset="0"/>
              <a:buChar char="•"/>
            </a:pPr>
            <a:r>
              <a:rPr lang="ko-KR" altLang="en-US" sz="2200" b="0" dirty="0" smtClean="0"/>
              <a:t>창 </a:t>
            </a:r>
            <a:r>
              <a:rPr lang="ko-KR" altLang="en-US" sz="2200" b="0" dirty="0"/>
              <a:t>조절 단추를 통해서 창의 크기를 조정</a:t>
            </a:r>
            <a:endParaRPr lang="en-US" altLang="ko-KR" sz="2200" b="0" dirty="0"/>
          </a:p>
          <a:p>
            <a:pPr>
              <a:buFont typeface="Arial" pitchFamily="34" charset="0"/>
              <a:buChar char="•"/>
            </a:pPr>
            <a:endParaRPr lang="en-US" altLang="ko-KR" sz="2600" dirty="0"/>
          </a:p>
          <a:p>
            <a:pPr marL="0" indent="0">
              <a:buNone/>
            </a:pPr>
            <a:r>
              <a:rPr lang="ko-KR" altLang="en-US" sz="2600" dirty="0" smtClean="0"/>
              <a:t>  </a:t>
            </a:r>
            <a:r>
              <a:rPr lang="ko-KR" altLang="en-US" sz="2600" dirty="0" smtClean="0">
                <a:solidFill>
                  <a:srgbClr val="FF0000"/>
                </a:solidFill>
              </a:rPr>
              <a:t>④</a:t>
            </a:r>
            <a:r>
              <a:rPr lang="ko-KR" altLang="en-US" sz="2600" dirty="0" smtClean="0"/>
              <a:t> </a:t>
            </a:r>
            <a:r>
              <a:rPr lang="ko-KR" altLang="en-US" sz="2600" dirty="0"/>
              <a:t>기능별 탭 모음</a:t>
            </a:r>
            <a:r>
              <a:rPr lang="en-US" altLang="ko-KR" sz="2600" dirty="0"/>
              <a:t>, </a:t>
            </a:r>
            <a:r>
              <a:rPr lang="ko-KR" altLang="en-US" sz="2600" dirty="0"/>
              <a:t>리본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sz="2200" b="0" dirty="0" smtClean="0"/>
              <a:t>엑셀 </a:t>
            </a:r>
            <a:r>
              <a:rPr lang="ko-KR" altLang="en-US" sz="2200" b="0" dirty="0"/>
              <a:t>기능을 주제별로 </a:t>
            </a:r>
            <a:r>
              <a:rPr lang="ko-KR" altLang="en-US" sz="2200" b="0" dirty="0" smtClean="0"/>
              <a:t>분류</a:t>
            </a:r>
            <a:endParaRPr lang="en-US" altLang="ko-KR" sz="2200" b="0" dirty="0" smtClean="0"/>
          </a:p>
          <a:p>
            <a:pPr lvl="1">
              <a:buFont typeface="Arial" pitchFamily="34" charset="0"/>
              <a:buChar char="•"/>
            </a:pPr>
            <a:r>
              <a:rPr lang="ko-KR" altLang="en-US" sz="2200" b="0" dirty="0" smtClean="0"/>
              <a:t>엑셀의 </a:t>
            </a:r>
            <a:r>
              <a:rPr lang="ko-KR" altLang="en-US" sz="2200" b="0" dirty="0"/>
              <a:t>핵심 작업을 나타내는 기본 탭 </a:t>
            </a:r>
            <a:r>
              <a:rPr lang="en-US" altLang="ko-KR" sz="2200" b="0" dirty="0"/>
              <a:t>7</a:t>
            </a:r>
            <a:r>
              <a:rPr lang="ko-KR" altLang="en-US" sz="2200" b="0" dirty="0"/>
              <a:t>개와 </a:t>
            </a:r>
            <a:r>
              <a:rPr lang="ko-KR" altLang="en-US" sz="2200" b="0" dirty="0" smtClean="0"/>
              <a:t>개발도구 탭</a:t>
            </a:r>
            <a:r>
              <a:rPr lang="en-US" altLang="ko-KR" sz="2200" b="0" dirty="0" smtClean="0"/>
              <a:t>, </a:t>
            </a:r>
            <a:r>
              <a:rPr lang="ko-KR" altLang="en-US" sz="2200" b="0" dirty="0" smtClean="0"/>
              <a:t>상황에 </a:t>
            </a:r>
            <a:r>
              <a:rPr lang="ko-KR" altLang="en-US" sz="2200" b="0" dirty="0"/>
              <a:t>따라 표시되는 </a:t>
            </a:r>
            <a:r>
              <a:rPr lang="ko-KR" altLang="en-US" sz="2200" b="0" dirty="0" smtClean="0"/>
              <a:t>상황 탭으로 나뉨</a:t>
            </a:r>
            <a:endParaRPr lang="ko-KR" altLang="en-US" b="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기본 화면 구성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018677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ko-KR" altLang="en-US" dirty="0">
                <a:solidFill>
                  <a:srgbClr val="0070C0"/>
                </a:solidFill>
              </a:rPr>
              <a:t> </a:t>
            </a:r>
            <a:r>
              <a:rPr lang="ko-KR" altLang="en-US" dirty="0" smtClean="0">
                <a:solidFill>
                  <a:srgbClr val="0070C0"/>
                </a:solidFill>
              </a:rPr>
              <a:t> </a:t>
            </a:r>
            <a:r>
              <a:rPr lang="ko-KR" altLang="en-US" sz="2200" dirty="0" smtClean="0">
                <a:solidFill>
                  <a:srgbClr val="FF0000"/>
                </a:solidFill>
              </a:rPr>
              <a:t>⑤</a:t>
            </a:r>
            <a:r>
              <a:rPr lang="ko-KR" altLang="en-US" sz="2200" dirty="0" smtClean="0"/>
              <a:t> </a:t>
            </a:r>
            <a:r>
              <a:rPr lang="ko-KR" altLang="en-US" sz="2200" dirty="0"/>
              <a:t>기능별 주제 분류</a:t>
            </a:r>
            <a:r>
              <a:rPr lang="en-US" altLang="ko-KR" sz="2200" dirty="0"/>
              <a:t>, </a:t>
            </a:r>
            <a:r>
              <a:rPr lang="ko-KR" altLang="en-US" sz="2200" dirty="0"/>
              <a:t>그룹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sz="1800" b="0" dirty="0" smtClean="0"/>
              <a:t>탭 내의 </a:t>
            </a:r>
            <a:r>
              <a:rPr lang="ko-KR" altLang="en-US" sz="1800" b="0" dirty="0"/>
              <a:t>기능들을 관련 있는 기능으로 </a:t>
            </a:r>
            <a:r>
              <a:rPr lang="ko-KR" altLang="en-US" sz="1800" b="0" dirty="0" smtClean="0"/>
              <a:t>묶어 </a:t>
            </a:r>
            <a:r>
              <a:rPr lang="ko-KR" altLang="en-US" sz="1800" b="0" dirty="0"/>
              <a:t>분류</a:t>
            </a:r>
            <a:endParaRPr lang="en-US" altLang="ko-KR" sz="1800" b="0" dirty="0"/>
          </a:p>
          <a:p>
            <a:pPr>
              <a:buFont typeface="Arial" pitchFamily="34" charset="0"/>
              <a:buChar char="•"/>
            </a:pP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  </a:t>
            </a:r>
            <a:r>
              <a:rPr lang="ko-KR" altLang="en-US" sz="2200" dirty="0">
                <a:solidFill>
                  <a:srgbClr val="FF0000"/>
                </a:solidFill>
              </a:rPr>
              <a:t>⑥</a:t>
            </a:r>
            <a:r>
              <a:rPr lang="ko-KR" altLang="en-US" sz="2200" dirty="0"/>
              <a:t> 이름상자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sz="1800" b="0" dirty="0"/>
              <a:t>셀 주소와 셀 또는 개체 이름</a:t>
            </a:r>
            <a:r>
              <a:rPr lang="en-US" altLang="ko-KR" sz="1800" b="0" dirty="0"/>
              <a:t>, </a:t>
            </a:r>
            <a:r>
              <a:rPr lang="ko-KR" altLang="en-US" sz="1800" b="0" dirty="0"/>
              <a:t>수식이나 함수 목록이 나타남</a:t>
            </a:r>
            <a:endParaRPr lang="en-US" altLang="ko-KR" sz="1800" b="0" dirty="0"/>
          </a:p>
          <a:p>
            <a:pPr>
              <a:buFont typeface="Arial" pitchFamily="34" charset="0"/>
              <a:buChar char="•"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dirty="0" smtClean="0"/>
              <a:t>  </a:t>
            </a:r>
            <a:r>
              <a:rPr lang="ko-KR" altLang="en-US" sz="2200" dirty="0">
                <a:solidFill>
                  <a:srgbClr val="FF0000"/>
                </a:solidFill>
              </a:rPr>
              <a:t>⑦</a:t>
            </a:r>
            <a:r>
              <a:rPr lang="ko-KR" altLang="en-US" sz="2200" dirty="0"/>
              <a:t> 수식 </a:t>
            </a:r>
            <a:r>
              <a:rPr lang="ko-KR" altLang="en-US" sz="2200" dirty="0" smtClean="0"/>
              <a:t>입력 줄 </a:t>
            </a:r>
            <a:endParaRPr lang="ko-KR" altLang="en-US" sz="2200" dirty="0"/>
          </a:p>
          <a:p>
            <a:pPr lvl="1">
              <a:buFont typeface="Arial" pitchFamily="34" charset="0"/>
              <a:buChar char="•"/>
            </a:pPr>
            <a:r>
              <a:rPr lang="ko-KR" altLang="en-US" sz="1800" b="0" dirty="0"/>
              <a:t>선택한 셀에 입력된 내용이나 수식을 보여줌</a:t>
            </a:r>
            <a:endParaRPr lang="en-US" altLang="ko-KR" sz="1800" b="0" dirty="0"/>
          </a:p>
          <a:p>
            <a:pPr lvl="1">
              <a:buFont typeface="Arial" pitchFamily="34" charset="0"/>
              <a:buChar char="•"/>
            </a:pPr>
            <a:r>
              <a:rPr lang="ko-KR" altLang="en-US" sz="1800" b="0" dirty="0"/>
              <a:t>셀 내용을 직접 입력하거나 수정할 수 있음</a:t>
            </a:r>
            <a:endParaRPr lang="en-US" altLang="ko-KR" sz="1800" b="0" dirty="0"/>
          </a:p>
          <a:p>
            <a:pPr>
              <a:buFont typeface="Arial" pitchFamily="34" charset="0"/>
              <a:buChar char="•"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dirty="0" smtClean="0"/>
              <a:t>  </a:t>
            </a:r>
            <a:r>
              <a:rPr lang="ko-KR" altLang="en-US" sz="2200" dirty="0">
                <a:solidFill>
                  <a:srgbClr val="FF0000"/>
                </a:solidFill>
              </a:rPr>
              <a:t>⑧</a:t>
            </a:r>
            <a:r>
              <a:rPr lang="ko-KR" altLang="en-US" sz="2200" dirty="0"/>
              <a:t> 워크시트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sz="1800" b="0" dirty="0"/>
              <a:t>실질적으로 </a:t>
            </a:r>
            <a:r>
              <a:rPr lang="ko-KR" altLang="en-US" sz="1800" b="0" dirty="0" smtClean="0"/>
              <a:t>작업 </a:t>
            </a:r>
            <a:r>
              <a:rPr lang="ko-KR" altLang="en-US" sz="1800" b="0" dirty="0"/>
              <a:t>하는 공간으로 셀과 행</a:t>
            </a:r>
            <a:r>
              <a:rPr lang="en-US" altLang="ko-KR" sz="1800" b="0" dirty="0"/>
              <a:t>•</a:t>
            </a:r>
            <a:r>
              <a:rPr lang="ko-KR" altLang="en-US" sz="1800" b="0" dirty="0"/>
              <a:t>열 머리글로 나뉨</a:t>
            </a:r>
            <a:endParaRPr lang="en-US" altLang="ko-KR" sz="1800" b="0" dirty="0"/>
          </a:p>
          <a:p>
            <a:pPr>
              <a:buFont typeface="Arial" pitchFamily="34" charset="0"/>
              <a:buChar char="•"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smtClean="0"/>
              <a:t>  </a:t>
            </a:r>
            <a:r>
              <a:rPr lang="ko-KR" altLang="en-US" sz="2200" dirty="0">
                <a:solidFill>
                  <a:srgbClr val="FF0000"/>
                </a:solidFill>
              </a:rPr>
              <a:t>⑨</a:t>
            </a:r>
            <a:r>
              <a:rPr lang="ko-KR" altLang="en-US" sz="2200" dirty="0"/>
              <a:t> 워크시트 구성요소</a:t>
            </a:r>
          </a:p>
          <a:p>
            <a:pPr lvl="1">
              <a:buFont typeface="Arial" pitchFamily="34" charset="0"/>
              <a:buChar char="•"/>
            </a:pPr>
            <a:r>
              <a:rPr lang="ko-KR" altLang="en-US" sz="1800" b="0" dirty="0"/>
              <a:t>워크시트를 삽입</a:t>
            </a:r>
            <a:r>
              <a:rPr lang="en-US" altLang="ko-KR" sz="1800" b="0" dirty="0"/>
              <a:t>, </a:t>
            </a:r>
            <a:r>
              <a:rPr lang="ko-KR" altLang="en-US" sz="1800" b="0" dirty="0"/>
              <a:t>삭제</a:t>
            </a:r>
            <a:r>
              <a:rPr lang="en-US" altLang="ko-KR" sz="1800" b="0" dirty="0"/>
              <a:t>, </a:t>
            </a:r>
            <a:r>
              <a:rPr lang="ko-KR" altLang="en-US" sz="1800" b="0" dirty="0"/>
              <a:t>이동할 수 있는 공간</a:t>
            </a:r>
            <a:endParaRPr lang="en-US" altLang="ko-KR" sz="1800" b="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02.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기본 화면 구성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76794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엑셀 리본 탭 살펴보기</a:t>
            </a:r>
            <a:endParaRPr lang="en-US" altLang="ko-KR" dirty="0" smtClean="0"/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/>
              <a:t>엑셀 </a:t>
            </a:r>
            <a:r>
              <a:rPr lang="en-US" altLang="ko-KR" b="0" dirty="0"/>
              <a:t>2010</a:t>
            </a:r>
            <a:r>
              <a:rPr lang="ko-KR" altLang="en-US" b="0" dirty="0"/>
              <a:t>에서 자주 사용하는 명령은 리본 메뉴에 표시</a:t>
            </a:r>
            <a:endParaRPr lang="en-US" altLang="ko-KR" b="0" dirty="0"/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 smtClean="0"/>
              <a:t>리본 </a:t>
            </a:r>
            <a:r>
              <a:rPr lang="ko-KR" altLang="en-US" b="0" dirty="0"/>
              <a:t>메뉴는 </a:t>
            </a:r>
            <a:r>
              <a:rPr lang="en-US" altLang="ko-KR" b="0" dirty="0"/>
              <a:t>[</a:t>
            </a:r>
            <a:r>
              <a:rPr lang="ko-KR" altLang="en-US" b="0" dirty="0"/>
              <a:t>홈</a:t>
            </a:r>
            <a:r>
              <a:rPr lang="en-US" altLang="ko-KR" b="0" dirty="0"/>
              <a:t>], [</a:t>
            </a:r>
            <a:r>
              <a:rPr lang="ko-KR" altLang="en-US" b="0" dirty="0"/>
              <a:t>삽입</a:t>
            </a:r>
            <a:r>
              <a:rPr lang="en-US" altLang="ko-KR" b="0" dirty="0"/>
              <a:t>], [</a:t>
            </a:r>
            <a:r>
              <a:rPr lang="ko-KR" altLang="en-US" b="0" dirty="0"/>
              <a:t>페이지 레이아웃</a:t>
            </a:r>
            <a:r>
              <a:rPr lang="en-US" altLang="ko-KR" b="0" dirty="0"/>
              <a:t>], [</a:t>
            </a:r>
            <a:r>
              <a:rPr lang="ko-KR" altLang="en-US" b="0" dirty="0"/>
              <a:t>수식</a:t>
            </a:r>
            <a:r>
              <a:rPr lang="en-US" altLang="ko-KR" b="0" dirty="0"/>
              <a:t>], [</a:t>
            </a:r>
            <a:r>
              <a:rPr lang="ko-KR" altLang="en-US" b="0" dirty="0"/>
              <a:t>데이터</a:t>
            </a:r>
            <a:r>
              <a:rPr lang="en-US" altLang="ko-KR" b="0" dirty="0"/>
              <a:t>], [</a:t>
            </a:r>
            <a:r>
              <a:rPr lang="ko-KR" altLang="en-US" b="0" dirty="0"/>
              <a:t>검토</a:t>
            </a:r>
            <a:r>
              <a:rPr lang="en-US" altLang="ko-KR" b="0" dirty="0"/>
              <a:t>], [</a:t>
            </a:r>
            <a:r>
              <a:rPr lang="ko-KR" altLang="en-US" b="0" dirty="0"/>
              <a:t>보기</a:t>
            </a:r>
            <a:r>
              <a:rPr lang="en-US" altLang="ko-KR" b="0" dirty="0"/>
              <a:t>]</a:t>
            </a:r>
            <a:r>
              <a:rPr lang="ko-KR" altLang="en-US" b="0" dirty="0"/>
              <a:t>의 </a:t>
            </a:r>
            <a:r>
              <a:rPr lang="en-US" altLang="ko-KR" b="0" dirty="0"/>
              <a:t>7</a:t>
            </a:r>
            <a:r>
              <a:rPr lang="ko-KR" altLang="en-US" b="0" dirty="0"/>
              <a:t>가지 기본 탭과 </a:t>
            </a:r>
            <a:r>
              <a:rPr lang="en-US" altLang="ko-KR" b="0" dirty="0"/>
              <a:t>[</a:t>
            </a:r>
            <a:r>
              <a:rPr lang="ko-KR" altLang="en-US" b="0" dirty="0"/>
              <a:t>개발도구</a:t>
            </a:r>
            <a:r>
              <a:rPr lang="en-US" altLang="ko-KR" b="0" dirty="0"/>
              <a:t>] </a:t>
            </a:r>
            <a:r>
              <a:rPr lang="ko-KR" altLang="en-US" b="0" dirty="0"/>
              <a:t>탭 그리고 </a:t>
            </a:r>
            <a:r>
              <a:rPr lang="ko-KR" altLang="en-US" b="0" dirty="0" smtClean="0"/>
              <a:t>상황 탭으로 </a:t>
            </a:r>
            <a:r>
              <a:rPr lang="ko-KR" altLang="en-US" b="0" dirty="0"/>
              <a:t>구성</a:t>
            </a:r>
            <a:endParaRPr lang="en-US" altLang="ko-KR" b="0" dirty="0"/>
          </a:p>
          <a:p>
            <a:endParaRPr lang="en-US" altLang="ko-KR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03. </a:t>
            </a:r>
            <a:r>
              <a:rPr lang="ko-KR" altLang="en-US" dirty="0"/>
              <a:t>엑셀 </a:t>
            </a:r>
            <a:r>
              <a:rPr lang="en-US" altLang="ko-KR" dirty="0"/>
              <a:t>2010</a:t>
            </a:r>
            <a:r>
              <a:rPr lang="ko-KR" altLang="en-US" dirty="0"/>
              <a:t>의 리본 탭 살펴보기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048129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엑셀 기본 </a:t>
            </a:r>
            <a:r>
              <a:rPr lang="ko-KR" altLang="en-US" dirty="0"/>
              <a:t>탭 살펴보기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sz="2000" dirty="0">
                <a:solidFill>
                  <a:srgbClr val="0070C0"/>
                </a:solidFill>
              </a:rPr>
              <a:t> </a:t>
            </a:r>
            <a:r>
              <a:rPr lang="ko-KR" altLang="en-US" sz="2000" dirty="0" smtClean="0">
                <a:solidFill>
                  <a:srgbClr val="0070C0"/>
                </a:solidFill>
              </a:rPr>
              <a:t> </a:t>
            </a:r>
            <a:r>
              <a:rPr lang="ko-KR" altLang="en-US" sz="2000" dirty="0" smtClean="0">
                <a:solidFill>
                  <a:srgbClr val="FF0000"/>
                </a:solidFill>
              </a:rPr>
              <a:t>①</a:t>
            </a:r>
            <a:r>
              <a:rPr lang="ko-KR" altLang="en-US" sz="2000" dirty="0" smtClean="0"/>
              <a:t> </a:t>
            </a:r>
            <a:r>
              <a:rPr lang="ko-KR" altLang="en-US" sz="2000" dirty="0"/>
              <a:t>홈</a:t>
            </a:r>
          </a:p>
          <a:p>
            <a:pPr marL="457200" lvl="1" indent="0">
              <a:buNone/>
            </a:pPr>
            <a:r>
              <a:rPr lang="ko-KR" altLang="en-US" sz="1700" b="0" dirty="0" smtClean="0"/>
              <a:t> 글꼴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맞춤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표시형식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스타일 등 서식을 설정하기 위한 명령 도구와 셀 삽입과 </a:t>
            </a:r>
            <a:r>
              <a:rPr lang="ko-KR" altLang="en-US" sz="1700" b="0" dirty="0" smtClean="0"/>
              <a:t>  </a:t>
            </a:r>
            <a:endParaRPr lang="en-US" altLang="ko-KR" sz="1700" b="0" dirty="0" smtClean="0"/>
          </a:p>
          <a:p>
            <a:pPr marL="457200" lvl="1" indent="0">
              <a:buNone/>
            </a:pPr>
            <a:r>
              <a:rPr lang="en-US" altLang="ko-KR" sz="1700" b="0" dirty="0"/>
              <a:t> </a:t>
            </a:r>
            <a:r>
              <a:rPr lang="ko-KR" altLang="en-US" sz="1700" b="0" dirty="0" smtClean="0"/>
              <a:t>셀 </a:t>
            </a:r>
            <a:r>
              <a:rPr lang="ko-KR" altLang="en-US" sz="1700" b="0" dirty="0"/>
              <a:t>삭제 등 셀 관련 명령 도구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자동합계와 정렬과 필터 등 데이터와 관련된 </a:t>
            </a:r>
            <a:r>
              <a:rPr lang="ko-KR" altLang="en-US" sz="1700" b="0" dirty="0" smtClean="0"/>
              <a:t>명</a:t>
            </a:r>
            <a:endParaRPr lang="en-US" altLang="ko-KR" sz="1700" b="0" dirty="0" smtClean="0"/>
          </a:p>
          <a:p>
            <a:pPr marL="457200" lvl="1" indent="0">
              <a:buNone/>
            </a:pPr>
            <a:r>
              <a:rPr lang="en-US" altLang="ko-KR" sz="1700" b="0" dirty="0"/>
              <a:t> </a:t>
            </a:r>
            <a:r>
              <a:rPr lang="ko-KR" altLang="en-US" sz="1700" b="0" dirty="0" err="1" smtClean="0"/>
              <a:t>령</a:t>
            </a:r>
            <a:r>
              <a:rPr lang="ko-KR" altLang="en-US" sz="1700" b="0" dirty="0" smtClean="0"/>
              <a:t> </a:t>
            </a:r>
            <a:r>
              <a:rPr lang="ko-KR" altLang="en-US" sz="1700" b="0" dirty="0"/>
              <a:t>도구 등이 있으며 엑셀에서 가장 기본적인 </a:t>
            </a:r>
            <a:r>
              <a:rPr lang="ko-KR" altLang="en-US" sz="1700" b="0" dirty="0" smtClean="0"/>
              <a:t>탭</a:t>
            </a:r>
            <a:endParaRPr lang="en-US" altLang="ko-KR" sz="1700" b="0" dirty="0"/>
          </a:p>
          <a:p>
            <a:pPr lvl="1">
              <a:buFont typeface="Arial" pitchFamily="34" charset="0"/>
              <a:buChar char="•"/>
            </a:pPr>
            <a:endParaRPr lang="en-US" altLang="ko-KR" sz="1700" dirty="0"/>
          </a:p>
          <a:p>
            <a:pPr lvl="1">
              <a:buFont typeface="Arial" pitchFamily="34" charset="0"/>
              <a:buChar char="•"/>
            </a:pPr>
            <a:endParaRPr lang="en-US" altLang="ko-KR" sz="1700" dirty="0"/>
          </a:p>
          <a:p>
            <a:pPr lvl="1">
              <a:buFont typeface="Arial" pitchFamily="34" charset="0"/>
              <a:buChar char="•"/>
            </a:pPr>
            <a:endParaRPr lang="en-US" altLang="ko-KR" sz="1700" dirty="0" smtClean="0"/>
          </a:p>
          <a:p>
            <a:pPr lvl="1">
              <a:buFont typeface="Arial" pitchFamily="34" charset="0"/>
              <a:buChar char="•"/>
            </a:pPr>
            <a:endParaRPr lang="en-US" altLang="ko-KR" sz="1700" dirty="0"/>
          </a:p>
          <a:p>
            <a:pPr marL="0" indent="0">
              <a:buNone/>
            </a:pPr>
            <a:r>
              <a:rPr lang="ko-KR" altLang="en-US" sz="2000" dirty="0" smtClean="0"/>
              <a:t>  </a:t>
            </a:r>
            <a:r>
              <a:rPr lang="ko-KR" altLang="en-US" sz="2000" dirty="0" smtClean="0">
                <a:solidFill>
                  <a:srgbClr val="FF0000"/>
                </a:solidFill>
              </a:rPr>
              <a:t>②</a:t>
            </a:r>
            <a:r>
              <a:rPr lang="ko-KR" altLang="en-US" sz="2000" dirty="0" smtClean="0"/>
              <a:t> </a:t>
            </a:r>
            <a:r>
              <a:rPr lang="ko-KR" altLang="en-US" sz="2000" dirty="0"/>
              <a:t>삽입</a:t>
            </a:r>
          </a:p>
          <a:p>
            <a:pPr marL="457200" lvl="1" indent="0">
              <a:buNone/>
            </a:pPr>
            <a:r>
              <a:rPr lang="ko-KR" altLang="en-US" sz="1700" b="0" dirty="0" smtClean="0"/>
              <a:t>그림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클립아트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도형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스마트 아트와 차트 등을 삽입할 수 있는 탭으로 </a:t>
            </a:r>
            <a:r>
              <a:rPr lang="ko-KR" altLang="en-US" sz="1700" b="0" dirty="0" err="1" smtClean="0"/>
              <a:t>워크시</a:t>
            </a:r>
            <a:endParaRPr lang="en-US" altLang="ko-KR" sz="1700" b="0" dirty="0" smtClean="0"/>
          </a:p>
          <a:p>
            <a:pPr marL="457200" lvl="1" indent="0">
              <a:buNone/>
            </a:pPr>
            <a:r>
              <a:rPr lang="ko-KR" altLang="en-US" sz="1700" b="0" dirty="0" err="1" smtClean="0"/>
              <a:t>트</a:t>
            </a:r>
            <a:r>
              <a:rPr lang="ko-KR" altLang="en-US" sz="1700" b="0" dirty="0" smtClean="0"/>
              <a:t> </a:t>
            </a:r>
            <a:r>
              <a:rPr lang="ko-KR" altLang="en-US" sz="1700" b="0" dirty="0"/>
              <a:t>작업을 보다 효율적으로 수행할 수 있도록 </a:t>
            </a:r>
            <a:r>
              <a:rPr lang="ko-KR" altLang="en-US" sz="1700" b="0" dirty="0" smtClean="0"/>
              <a:t>도움</a:t>
            </a:r>
            <a:r>
              <a:rPr lang="en-US" altLang="ko-KR" sz="1700" b="0" dirty="0" smtClean="0"/>
              <a:t>. </a:t>
            </a:r>
            <a:r>
              <a:rPr lang="ko-KR" altLang="en-US" sz="1700" b="0" dirty="0" smtClean="0"/>
              <a:t>도형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그림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차트 등으로 </a:t>
            </a:r>
            <a:r>
              <a:rPr lang="ko-KR" altLang="en-US" sz="1700" b="0" dirty="0" smtClean="0"/>
              <a:t>데</a:t>
            </a:r>
            <a:endParaRPr lang="en-US" altLang="ko-KR" sz="1700" b="0" dirty="0" smtClean="0"/>
          </a:p>
          <a:p>
            <a:pPr marL="457200" lvl="1" indent="0">
              <a:buNone/>
            </a:pPr>
            <a:r>
              <a:rPr lang="ko-KR" altLang="en-US" sz="1700" b="0" dirty="0" err="1" smtClean="0"/>
              <a:t>이터를</a:t>
            </a:r>
            <a:r>
              <a:rPr lang="ko-KR" altLang="en-US" sz="1700" b="0" dirty="0" smtClean="0"/>
              <a:t> 시각화</a:t>
            </a:r>
            <a:endParaRPr lang="en-US" altLang="ko-KR" sz="1700" b="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리본 탭 살펴보기</a:t>
            </a:r>
            <a:endParaRPr lang="ko-KR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30061" y="2996952"/>
            <a:ext cx="7602379" cy="1173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41861" y="5487307"/>
            <a:ext cx="7618571" cy="1182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42916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 smtClean="0">
                <a:solidFill>
                  <a:srgbClr val="0070C0"/>
                </a:solidFill>
              </a:rPr>
              <a:t>  </a:t>
            </a:r>
            <a:r>
              <a:rPr lang="ko-KR" altLang="en-US" sz="2000" dirty="0" smtClean="0">
                <a:solidFill>
                  <a:srgbClr val="FF0000"/>
                </a:solidFill>
              </a:rPr>
              <a:t>③</a:t>
            </a:r>
            <a:r>
              <a:rPr lang="ko-KR" altLang="en-US" sz="2000" dirty="0" smtClean="0"/>
              <a:t> </a:t>
            </a:r>
            <a:r>
              <a:rPr lang="ko-KR" altLang="en-US" sz="2000" dirty="0"/>
              <a:t>페이지 </a:t>
            </a:r>
            <a:r>
              <a:rPr lang="ko-KR" altLang="en-US" sz="2000" dirty="0" smtClean="0"/>
              <a:t>레이아웃</a:t>
            </a:r>
            <a:endParaRPr lang="en-US" altLang="ko-KR" sz="2000" dirty="0" smtClean="0"/>
          </a:p>
          <a:p>
            <a:pPr marL="457200" lvl="1" indent="0">
              <a:buNone/>
            </a:pPr>
            <a:r>
              <a:rPr lang="ko-KR" altLang="en-US" sz="1700" b="0" dirty="0" smtClean="0"/>
              <a:t> 엑셀에서 </a:t>
            </a:r>
            <a:r>
              <a:rPr lang="ko-KR" altLang="en-US" sz="1700" b="0" dirty="0"/>
              <a:t>작업한 워크시트에 다양한 테마를 설정할 수 있는 기능과 작업한 </a:t>
            </a:r>
            <a:r>
              <a:rPr lang="ko-KR" altLang="en-US" sz="1700" b="0" dirty="0" smtClean="0"/>
              <a:t>워</a:t>
            </a:r>
            <a:endParaRPr lang="en-US" altLang="ko-KR" sz="1700" b="0" dirty="0" smtClean="0"/>
          </a:p>
          <a:p>
            <a:pPr marL="457200" lvl="1" indent="0">
              <a:buNone/>
            </a:pPr>
            <a:r>
              <a:rPr lang="en-US" altLang="ko-KR" sz="1700" b="0" dirty="0"/>
              <a:t> </a:t>
            </a:r>
            <a:r>
              <a:rPr lang="ko-KR" altLang="en-US" sz="1700" b="0" dirty="0" err="1" smtClean="0"/>
              <a:t>크시트의</a:t>
            </a:r>
            <a:r>
              <a:rPr lang="ko-KR" altLang="en-US" sz="1700" b="0" dirty="0" smtClean="0"/>
              <a:t> </a:t>
            </a:r>
            <a:r>
              <a:rPr lang="ko-KR" altLang="en-US" sz="1700" b="0" dirty="0"/>
              <a:t>여백과 용지 방향 등을 설정하는 페이지 설정기능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워크시트의 크기 </a:t>
            </a:r>
            <a:r>
              <a:rPr lang="ko-KR" altLang="en-US" sz="1700" b="0" dirty="0" smtClean="0"/>
              <a:t> </a:t>
            </a:r>
            <a:endParaRPr lang="en-US" altLang="ko-KR" sz="1700" b="0" dirty="0" smtClean="0"/>
          </a:p>
          <a:p>
            <a:pPr marL="457200" lvl="1" indent="0">
              <a:buNone/>
            </a:pPr>
            <a:r>
              <a:rPr lang="en-US" altLang="ko-KR" sz="1700" b="0" dirty="0"/>
              <a:t> </a:t>
            </a:r>
            <a:r>
              <a:rPr lang="ko-KR" altLang="en-US" sz="1700" b="0" dirty="0" smtClean="0"/>
              <a:t>조정과 </a:t>
            </a:r>
            <a:r>
              <a:rPr lang="ko-KR" altLang="en-US" sz="1700" b="0" dirty="0"/>
              <a:t>시트 관련 옵션 기능이 </a:t>
            </a:r>
            <a:r>
              <a:rPr lang="ko-KR" altLang="en-US" sz="1700" b="0" dirty="0" smtClean="0"/>
              <a:t>배치</a:t>
            </a:r>
            <a:endParaRPr lang="en-US" altLang="ko-KR" sz="1700" b="0" dirty="0" smtClean="0"/>
          </a:p>
          <a:p>
            <a:pPr lvl="1">
              <a:buFont typeface="Arial" pitchFamily="34" charset="0"/>
              <a:buChar char="•"/>
            </a:pPr>
            <a:endParaRPr lang="en-US" altLang="ko-KR" sz="1700" b="0" dirty="0"/>
          </a:p>
          <a:p>
            <a:pPr lvl="1">
              <a:buFont typeface="Arial" pitchFamily="34" charset="0"/>
              <a:buChar char="•"/>
            </a:pPr>
            <a:endParaRPr lang="en-US" altLang="ko-KR" sz="1700" dirty="0"/>
          </a:p>
          <a:p>
            <a:pPr lvl="1">
              <a:buFont typeface="Arial" pitchFamily="34" charset="0"/>
              <a:buChar char="•"/>
            </a:pPr>
            <a:endParaRPr lang="en-US" altLang="ko-KR" sz="2000" b="0" dirty="0"/>
          </a:p>
          <a:p>
            <a:pPr marL="0" indent="0">
              <a:buNone/>
            </a:pPr>
            <a:r>
              <a:rPr lang="ko-KR" altLang="en-US" sz="2000" dirty="0" smtClean="0"/>
              <a:t>  </a:t>
            </a:r>
            <a:endParaRPr lang="en-US" altLang="ko-KR" sz="2000" dirty="0" smtClean="0"/>
          </a:p>
          <a:p>
            <a:pPr marL="0" indent="0">
              <a:buNone/>
            </a:pPr>
            <a:r>
              <a:rPr lang="en-US" altLang="ko-KR" sz="2000" dirty="0"/>
              <a:t> </a:t>
            </a:r>
            <a:r>
              <a:rPr lang="en-US" altLang="ko-KR" sz="2000" dirty="0" smtClean="0"/>
              <a:t> </a:t>
            </a:r>
            <a:r>
              <a:rPr lang="en-US" altLang="ko-KR" sz="2000" dirty="0" smtClean="0">
                <a:solidFill>
                  <a:srgbClr val="FF0000"/>
                </a:solidFill>
              </a:rPr>
              <a:t>④</a:t>
            </a:r>
            <a:r>
              <a:rPr lang="ko-KR" altLang="en-US" sz="2000" dirty="0" smtClean="0"/>
              <a:t> </a:t>
            </a:r>
            <a:r>
              <a:rPr lang="ko-KR" altLang="en-US" sz="2000" dirty="0"/>
              <a:t>수식</a:t>
            </a:r>
          </a:p>
          <a:p>
            <a:pPr marL="457200" lvl="1" indent="0">
              <a:buNone/>
            </a:pPr>
            <a:r>
              <a:rPr lang="ko-KR" altLang="en-US" sz="1700" b="0" dirty="0" smtClean="0"/>
              <a:t>엑셀에서 사용하는 다양한 함수를 손쉽게 입력할 수 있는 함수 마법사를 호출</a:t>
            </a:r>
            <a:endParaRPr lang="en-US" altLang="ko-KR" sz="1700" b="0" dirty="0" smtClean="0"/>
          </a:p>
          <a:p>
            <a:pPr marL="457200" lvl="1" indent="0">
              <a:buNone/>
            </a:pPr>
            <a:r>
              <a:rPr lang="ko-KR" altLang="en-US" sz="1700" b="0" dirty="0" smtClean="0"/>
              <a:t>하는 함수 삽입 버튼과 통계 함수나</a:t>
            </a:r>
            <a:r>
              <a:rPr lang="en-US" altLang="ko-KR" sz="1700" b="0" dirty="0" smtClean="0"/>
              <a:t>, </a:t>
            </a:r>
            <a:r>
              <a:rPr lang="ko-KR" altLang="en-US" sz="1700" b="0" dirty="0" smtClean="0"/>
              <a:t>삼각함수</a:t>
            </a:r>
            <a:r>
              <a:rPr lang="en-US" altLang="ko-KR" sz="1700" b="0" dirty="0" smtClean="0"/>
              <a:t>, </a:t>
            </a:r>
            <a:r>
              <a:rPr lang="ko-KR" altLang="en-US" sz="1700" b="0" dirty="0" smtClean="0"/>
              <a:t>날짜 함수</a:t>
            </a:r>
            <a:r>
              <a:rPr lang="en-US" altLang="ko-KR" sz="1700" b="0" dirty="0" smtClean="0"/>
              <a:t>, </a:t>
            </a:r>
            <a:r>
              <a:rPr lang="ko-KR" altLang="en-US" sz="1700" b="0" dirty="0" smtClean="0"/>
              <a:t>재무 및 회계 관련 </a:t>
            </a:r>
            <a:endParaRPr lang="en-US" altLang="ko-KR" sz="1700" b="0" dirty="0" smtClean="0"/>
          </a:p>
          <a:p>
            <a:pPr marL="457200" lvl="1" indent="0">
              <a:buNone/>
            </a:pPr>
            <a:r>
              <a:rPr lang="ko-KR" altLang="en-US" sz="1700" b="0" dirty="0" smtClean="0"/>
              <a:t>함수</a:t>
            </a:r>
            <a:r>
              <a:rPr lang="en-US" altLang="ko-KR" sz="1700" b="0" dirty="0" smtClean="0"/>
              <a:t>, </a:t>
            </a:r>
            <a:r>
              <a:rPr lang="ko-KR" altLang="en-US" sz="1700" b="0" dirty="0" smtClean="0"/>
              <a:t>논리 함수 등의 함수 라이브러리와 수식분석과 계산 관련 메뉴 배치</a:t>
            </a:r>
            <a:endParaRPr lang="en-US" altLang="ko-KR" sz="1700" b="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리본 탭 살펴보기</a:t>
            </a:r>
            <a:endParaRPr lang="ko-KR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71600" y="2575461"/>
            <a:ext cx="7602379" cy="1141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71600" y="5279380"/>
            <a:ext cx="7626668" cy="1173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409268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/>
              <a:t> </a:t>
            </a:r>
            <a:r>
              <a:rPr lang="ko-KR" altLang="en-US" sz="2000" dirty="0" smtClean="0"/>
              <a:t> </a:t>
            </a:r>
            <a:r>
              <a:rPr lang="ko-KR" altLang="en-US" sz="2000" dirty="0" smtClean="0">
                <a:solidFill>
                  <a:srgbClr val="FF0000"/>
                </a:solidFill>
              </a:rPr>
              <a:t>⑤</a:t>
            </a:r>
            <a:r>
              <a:rPr lang="ko-KR" altLang="en-US" sz="2000" dirty="0" smtClean="0"/>
              <a:t> </a:t>
            </a:r>
            <a:r>
              <a:rPr lang="ko-KR" altLang="en-US" sz="2000" dirty="0"/>
              <a:t>데이터</a:t>
            </a:r>
          </a:p>
          <a:p>
            <a:pPr marL="457200" lvl="1" indent="0">
              <a:buNone/>
            </a:pPr>
            <a:r>
              <a:rPr lang="ko-KR" altLang="en-US" sz="1700" b="0" dirty="0"/>
              <a:t>데이터의 정렬 및 필터와 관련된 도구와 데이터의 유효성 관련검사 도구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관련 데이터의 부분합과 윤곽선을 표시하는 도구가 </a:t>
            </a:r>
            <a:r>
              <a:rPr lang="ko-KR" altLang="en-US" sz="1700" b="0" dirty="0" smtClean="0"/>
              <a:t>배치</a:t>
            </a:r>
            <a:endParaRPr lang="en-US" altLang="ko-KR" sz="1700" b="0" dirty="0"/>
          </a:p>
          <a:p>
            <a:pPr lvl="1"/>
            <a:endParaRPr lang="en-US" altLang="ko-KR" sz="1700" b="0" dirty="0"/>
          </a:p>
          <a:p>
            <a:pPr lvl="1">
              <a:buFont typeface="Arial" pitchFamily="34" charset="0"/>
              <a:buChar char="•"/>
            </a:pPr>
            <a:endParaRPr lang="en-US" altLang="ko-KR" sz="1700" dirty="0"/>
          </a:p>
          <a:p>
            <a:pPr lvl="1">
              <a:buFont typeface="Arial" pitchFamily="34" charset="0"/>
              <a:buChar char="•"/>
            </a:pPr>
            <a:endParaRPr lang="en-US" altLang="ko-KR" sz="2000" b="0" dirty="0"/>
          </a:p>
          <a:p>
            <a:pPr marL="0" indent="0">
              <a:buNone/>
            </a:pPr>
            <a:r>
              <a:rPr lang="ko-KR" altLang="en-US" sz="2000" dirty="0" smtClean="0"/>
              <a:t>  </a:t>
            </a:r>
            <a:endParaRPr lang="en-US" altLang="ko-KR" sz="2000" dirty="0" smtClean="0"/>
          </a:p>
          <a:p>
            <a:pPr marL="0" indent="0">
              <a:buNone/>
            </a:pPr>
            <a:r>
              <a:rPr lang="ko-KR" altLang="en-US" sz="2000" b="0" dirty="0" smtClean="0"/>
              <a:t>  </a:t>
            </a:r>
            <a:r>
              <a:rPr lang="ko-KR" altLang="en-US" sz="2000" dirty="0" smtClean="0">
                <a:solidFill>
                  <a:srgbClr val="FF0000"/>
                </a:solidFill>
              </a:rPr>
              <a:t>⑥</a:t>
            </a:r>
            <a:r>
              <a:rPr lang="ko-KR" altLang="en-US" sz="2000" dirty="0" smtClean="0"/>
              <a:t> 검토</a:t>
            </a:r>
            <a:endParaRPr lang="ko-KR" altLang="en-US" sz="2000" dirty="0"/>
          </a:p>
          <a:p>
            <a:pPr marL="0" indent="0">
              <a:buNone/>
            </a:pPr>
            <a:r>
              <a:rPr lang="ko-KR" altLang="en-US" sz="1700" dirty="0"/>
              <a:t>      </a:t>
            </a:r>
            <a:r>
              <a:rPr lang="ko-KR" altLang="en-US" sz="1700" b="0" dirty="0"/>
              <a:t>입력된 데이터를 검토하고 교정하는 메뉴이며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시트 및 문서 보호나 공유 </a:t>
            </a:r>
            <a:r>
              <a:rPr lang="ko-KR" altLang="en-US" sz="1700" b="0" dirty="0" smtClean="0"/>
              <a:t>기능</a:t>
            </a:r>
            <a:endParaRPr lang="en-US" altLang="ko-KR" sz="1700" b="0" dirty="0" smtClean="0"/>
          </a:p>
          <a:p>
            <a:pPr marL="0" indent="0">
              <a:buNone/>
            </a:pPr>
            <a:r>
              <a:rPr lang="en-US" altLang="ko-KR" sz="1700" b="0" dirty="0"/>
              <a:t> </a:t>
            </a:r>
            <a:r>
              <a:rPr lang="en-US" altLang="ko-KR" sz="1700" b="0" dirty="0" smtClean="0"/>
              <a:t>     </a:t>
            </a:r>
            <a:r>
              <a:rPr lang="ko-KR" altLang="en-US" sz="1700" b="0" dirty="0" smtClean="0"/>
              <a:t>이</a:t>
            </a:r>
            <a:r>
              <a:rPr lang="en-US" altLang="ko-KR" sz="1700" b="0" dirty="0" smtClean="0"/>
              <a:t> </a:t>
            </a:r>
            <a:r>
              <a:rPr lang="ko-KR" altLang="en-US" sz="1700" b="0" dirty="0" smtClean="0"/>
              <a:t>배치</a:t>
            </a:r>
            <a:endParaRPr lang="en-US" altLang="ko-KR" sz="1700" b="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리본 탭 살펴보기</a:t>
            </a:r>
            <a:endParaRPr lang="ko-KR" altLang="en-US" dirty="0"/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12082" y="2204864"/>
            <a:ext cx="7586186" cy="1141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31514" y="4581128"/>
            <a:ext cx="7650956" cy="1190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279427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46856" y="1196752"/>
            <a:ext cx="8229600" cy="49294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 smtClean="0">
                <a:solidFill>
                  <a:srgbClr val="0070C0"/>
                </a:solidFill>
              </a:rPr>
              <a:t> </a:t>
            </a:r>
            <a:r>
              <a:rPr lang="ko-KR" altLang="en-US" sz="2000" dirty="0" smtClean="0">
                <a:solidFill>
                  <a:srgbClr val="FF0000"/>
                </a:solidFill>
              </a:rPr>
              <a:t> ⑦ </a:t>
            </a:r>
            <a:r>
              <a:rPr lang="ko-KR" altLang="en-US" sz="2000" dirty="0"/>
              <a:t>보기</a:t>
            </a:r>
          </a:p>
          <a:p>
            <a:pPr marL="0" indent="0">
              <a:buNone/>
            </a:pPr>
            <a:r>
              <a:rPr lang="ko-KR" altLang="en-US" sz="1700" b="0" dirty="0" smtClean="0"/>
              <a:t>      워크시트의 </a:t>
            </a:r>
            <a:r>
              <a:rPr lang="ko-KR" altLang="en-US" sz="1700" b="0" dirty="0"/>
              <a:t>페이지 출력 형태를 미리 보는 기능과 엑셀화면을 확대하거나 </a:t>
            </a:r>
            <a:r>
              <a:rPr lang="ko-KR" altLang="en-US" sz="1700" b="0" dirty="0" smtClean="0"/>
              <a:t>축소</a:t>
            </a:r>
            <a:endParaRPr lang="en-US" altLang="ko-KR" sz="1700" b="0" dirty="0" smtClean="0"/>
          </a:p>
          <a:p>
            <a:pPr marL="0" indent="0">
              <a:buNone/>
            </a:pPr>
            <a:r>
              <a:rPr lang="en-US" altLang="ko-KR" sz="1700" b="0" dirty="0"/>
              <a:t> </a:t>
            </a:r>
            <a:r>
              <a:rPr lang="en-US" altLang="ko-KR" sz="1700" b="0" dirty="0" smtClean="0"/>
              <a:t>     </a:t>
            </a:r>
            <a:r>
              <a:rPr lang="ko-KR" altLang="en-US" sz="1700" b="0" dirty="0" smtClean="0"/>
              <a:t>하는 </a:t>
            </a:r>
            <a:r>
              <a:rPr lang="ko-KR" altLang="en-US" sz="1700" b="0" dirty="0"/>
              <a:t>기능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데이터의 내용이 많은 경우 창으로 나누어 보는 기능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매크로 </a:t>
            </a:r>
            <a:r>
              <a:rPr lang="ko-KR" altLang="en-US" sz="1700" b="0" dirty="0" smtClean="0"/>
              <a:t>기능</a:t>
            </a:r>
            <a:endParaRPr lang="en-US" altLang="ko-KR" sz="1700" b="0" dirty="0" smtClean="0"/>
          </a:p>
          <a:p>
            <a:pPr marL="0" indent="0">
              <a:buNone/>
            </a:pPr>
            <a:r>
              <a:rPr lang="en-US" altLang="ko-KR" sz="1700" b="0" dirty="0"/>
              <a:t> </a:t>
            </a:r>
            <a:r>
              <a:rPr lang="en-US" altLang="ko-KR" sz="1700" b="0" dirty="0" smtClean="0"/>
              <a:t>     </a:t>
            </a:r>
            <a:r>
              <a:rPr lang="ko-KR" altLang="en-US" sz="1700" b="0" dirty="0" smtClean="0"/>
              <a:t>이</a:t>
            </a:r>
            <a:r>
              <a:rPr lang="en-US" altLang="ko-KR" sz="1700" b="0" dirty="0" smtClean="0"/>
              <a:t> </a:t>
            </a:r>
            <a:r>
              <a:rPr lang="ko-KR" altLang="en-US" sz="1700" b="0" dirty="0" smtClean="0"/>
              <a:t>배치</a:t>
            </a:r>
            <a:endParaRPr lang="en-US" altLang="ko-KR" sz="1700" b="0" dirty="0"/>
          </a:p>
          <a:p>
            <a:endParaRPr lang="en-US" altLang="ko-KR" sz="1700" dirty="0"/>
          </a:p>
          <a:p>
            <a:endParaRPr lang="en-US" altLang="ko-KR" sz="1700" dirty="0"/>
          </a:p>
          <a:p>
            <a:endParaRPr lang="en-US" altLang="ko-KR" sz="2000" b="0" dirty="0"/>
          </a:p>
          <a:p>
            <a:pPr marL="0" indent="0">
              <a:buNone/>
            </a:pPr>
            <a:r>
              <a:rPr lang="en-US" altLang="ko-KR" sz="2000" b="0" dirty="0" smtClean="0"/>
              <a:t>  </a:t>
            </a:r>
          </a:p>
          <a:p>
            <a:pPr marL="0" indent="0">
              <a:buNone/>
            </a:pPr>
            <a:r>
              <a:rPr lang="en-US" altLang="ko-KR" sz="2000" dirty="0"/>
              <a:t> </a:t>
            </a:r>
            <a:r>
              <a:rPr lang="en-US" altLang="ko-KR" sz="2000" dirty="0" smtClean="0"/>
              <a:t> </a:t>
            </a:r>
            <a:r>
              <a:rPr lang="en-US" altLang="ko-KR" sz="2000" dirty="0" smtClean="0">
                <a:solidFill>
                  <a:srgbClr val="FF0000"/>
                </a:solidFill>
              </a:rPr>
              <a:t>⑧</a:t>
            </a:r>
            <a:r>
              <a:rPr lang="ko-KR" altLang="en-US" sz="2000" dirty="0" smtClean="0"/>
              <a:t> </a:t>
            </a:r>
            <a:r>
              <a:rPr lang="ko-KR" altLang="en-US" sz="2000" dirty="0"/>
              <a:t>개발도구</a:t>
            </a:r>
          </a:p>
          <a:p>
            <a:pPr marL="0" indent="0">
              <a:buNone/>
            </a:pPr>
            <a:r>
              <a:rPr lang="en-US" altLang="ko-KR" sz="1700" dirty="0" smtClean="0"/>
              <a:t>       </a:t>
            </a:r>
            <a:r>
              <a:rPr lang="ko-KR" altLang="en-US" sz="1700" b="0" dirty="0" smtClean="0"/>
              <a:t>매크로와 </a:t>
            </a:r>
            <a:r>
              <a:rPr lang="ko-KR" altLang="en-US" sz="1700" b="0" dirty="0"/>
              <a:t>컨트롤 관련 작업을 수행하기 위한 리본 메뉴로 엑셀 </a:t>
            </a:r>
            <a:r>
              <a:rPr lang="en-US" altLang="ko-KR" sz="1700" b="0" dirty="0"/>
              <a:t>2010</a:t>
            </a:r>
            <a:r>
              <a:rPr lang="ko-KR" altLang="en-US" sz="1700" b="0" dirty="0"/>
              <a:t>의 기본 </a:t>
            </a:r>
            <a:r>
              <a:rPr lang="ko-KR" altLang="en-US" sz="1700" b="0" dirty="0" smtClean="0"/>
              <a:t>리</a:t>
            </a:r>
            <a:endParaRPr lang="en-US" altLang="ko-KR" sz="1700" b="0" dirty="0" smtClean="0"/>
          </a:p>
          <a:p>
            <a:pPr marL="0" indent="0">
              <a:buNone/>
            </a:pPr>
            <a:r>
              <a:rPr lang="en-US" altLang="ko-KR" sz="1700" b="0" dirty="0"/>
              <a:t> </a:t>
            </a:r>
            <a:r>
              <a:rPr lang="en-US" altLang="ko-KR" sz="1700" b="0" dirty="0" smtClean="0"/>
              <a:t>      </a:t>
            </a:r>
            <a:r>
              <a:rPr lang="ko-KR" altLang="en-US" sz="1700" b="0" dirty="0" smtClean="0"/>
              <a:t>본 </a:t>
            </a:r>
            <a:r>
              <a:rPr lang="ko-KR" altLang="en-US" sz="1700" b="0" dirty="0"/>
              <a:t>메뉴에는 숨겨져 </a:t>
            </a:r>
            <a:r>
              <a:rPr lang="ko-KR" altLang="en-US" sz="1700" b="0" dirty="0" smtClean="0"/>
              <a:t>있으나 </a:t>
            </a:r>
            <a:r>
              <a:rPr lang="ko-KR" altLang="en-US" sz="1700" b="0" dirty="0"/>
              <a:t>엑셀 옵션 설정으로  </a:t>
            </a:r>
            <a:r>
              <a:rPr lang="ko-KR" altLang="en-US" sz="1700" b="0" dirty="0" smtClean="0"/>
              <a:t>표시</a:t>
            </a:r>
            <a:endParaRPr lang="en-US" altLang="ko-KR" sz="1700" b="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리본 탭 살펴보기</a:t>
            </a:r>
            <a:endParaRPr lang="ko-KR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27584" y="2564904"/>
            <a:ext cx="7659053" cy="1149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43777" y="5013176"/>
            <a:ext cx="7642860" cy="1149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3190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엑셀 상황 </a:t>
            </a:r>
            <a:r>
              <a:rPr lang="ko-KR" altLang="en-US" dirty="0"/>
              <a:t>탭 살펴보기</a:t>
            </a:r>
            <a:endParaRPr lang="en-US" altLang="ko-KR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ko-KR" altLang="en-US" sz="1700" b="0" dirty="0" smtClean="0"/>
              <a:t>사용자가 작업하는 상황에 따라 나타나는 탭</a:t>
            </a:r>
            <a:endParaRPr lang="en-US" altLang="ko-KR" sz="1700" b="0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ko-KR" altLang="en-US" sz="1700" b="0" dirty="0" smtClean="0"/>
              <a:t>표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차트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그림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도형</a:t>
            </a:r>
            <a:r>
              <a:rPr lang="en-US" altLang="ko-KR" sz="1700" b="0" dirty="0"/>
              <a:t>, </a:t>
            </a:r>
            <a:r>
              <a:rPr lang="ko-KR" altLang="en-US" sz="1700" b="0" dirty="0"/>
              <a:t>스마트아트 등을 선택하였을 때 나타나는 </a:t>
            </a:r>
            <a:r>
              <a:rPr lang="en-US" altLang="ko-KR" sz="1700" b="0" dirty="0"/>
              <a:t>[</a:t>
            </a:r>
            <a:r>
              <a:rPr lang="ko-KR" altLang="en-US" sz="1700" b="0" dirty="0"/>
              <a:t>표 도구</a:t>
            </a:r>
            <a:r>
              <a:rPr lang="en-US" altLang="ko-KR" sz="1700" b="0" dirty="0"/>
              <a:t>], [</a:t>
            </a:r>
            <a:r>
              <a:rPr lang="ko-KR" altLang="en-US" sz="1700" b="0" dirty="0"/>
              <a:t>차트 도구</a:t>
            </a:r>
            <a:r>
              <a:rPr lang="en-US" altLang="ko-KR" sz="1700" b="0" dirty="0"/>
              <a:t>], [</a:t>
            </a:r>
            <a:r>
              <a:rPr lang="ko-KR" altLang="en-US" sz="1700" b="0" dirty="0"/>
              <a:t>그림 도구</a:t>
            </a:r>
            <a:r>
              <a:rPr lang="en-US" altLang="ko-KR" sz="1700" b="0" dirty="0"/>
              <a:t>], [</a:t>
            </a:r>
            <a:r>
              <a:rPr lang="ko-KR" altLang="en-US" sz="1700" b="0" dirty="0"/>
              <a:t>그리기 도구</a:t>
            </a:r>
            <a:r>
              <a:rPr lang="en-US" altLang="ko-KR" sz="1700" b="0" dirty="0"/>
              <a:t>], [SmartArt </a:t>
            </a:r>
            <a:r>
              <a:rPr lang="ko-KR" altLang="en-US" sz="1700" b="0" dirty="0"/>
              <a:t>도구</a:t>
            </a:r>
            <a:r>
              <a:rPr lang="en-US" altLang="ko-KR" sz="1700" b="0" dirty="0"/>
              <a:t>] </a:t>
            </a:r>
            <a:r>
              <a:rPr lang="ko-KR" altLang="en-US" sz="1700" b="0" dirty="0"/>
              <a:t>탭 등이 있다</a:t>
            </a:r>
            <a:r>
              <a:rPr lang="en-US" altLang="ko-KR" sz="1700" b="0" dirty="0"/>
              <a:t>.</a:t>
            </a:r>
          </a:p>
          <a:p>
            <a:pPr lvl="1">
              <a:buFont typeface="Arial" pitchFamily="34" charset="0"/>
              <a:buChar char="•"/>
            </a:pPr>
            <a:endParaRPr lang="en-US" altLang="ko-KR" sz="1700" dirty="0"/>
          </a:p>
          <a:p>
            <a:pPr lvl="1">
              <a:buFont typeface="Arial" pitchFamily="34" charset="0"/>
              <a:buChar char="•"/>
            </a:pPr>
            <a:endParaRPr lang="en-US" altLang="ko-KR" sz="1700" dirty="0"/>
          </a:p>
          <a:p>
            <a:pPr lvl="1">
              <a:buFont typeface="Arial" pitchFamily="34" charset="0"/>
              <a:buChar char="•"/>
            </a:pPr>
            <a:endParaRPr lang="en-US" altLang="ko-KR" sz="1700" dirty="0"/>
          </a:p>
          <a:p>
            <a:pPr lvl="1">
              <a:buFont typeface="Arial" pitchFamily="34" charset="0"/>
              <a:buChar char="•"/>
            </a:pPr>
            <a:endParaRPr lang="en-US" altLang="ko-KR" sz="1700" dirty="0"/>
          </a:p>
          <a:p>
            <a:endParaRPr lang="ko-KR" altLang="en-US" sz="2000" dirty="0">
              <a:solidFill>
                <a:srgbClr val="0070C0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리본 탭 살펴보기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636912"/>
            <a:ext cx="4916329" cy="355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91456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endParaRPr lang="ko-KR" altLang="en-US" sz="2000" dirty="0">
              <a:solidFill>
                <a:srgbClr val="0070C0"/>
              </a:solidFill>
              <a:latin typeface="새굴림" pitchFamily="18" charset="-127"/>
              <a:ea typeface="새굴림" pitchFamily="18" charset="-127"/>
            </a:endParaRPr>
          </a:p>
        </p:txBody>
      </p:sp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>
          <a:xfrm>
            <a:off x="4788024" y="1423317"/>
            <a:ext cx="3898776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①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 [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파일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탭의 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②</a:t>
            </a:r>
            <a:r>
              <a:rPr lang="en-US" altLang="ko-KR" sz="1800" b="0" dirty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 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[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옵션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을 클릭</a:t>
            </a:r>
            <a:endParaRPr lang="en-US" altLang="ko-KR" sz="1800" b="0" dirty="0" smtClean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  <a:p>
            <a:pPr marL="0" indent="0">
              <a:buNone/>
            </a:pPr>
            <a:endParaRPr lang="en-US" altLang="ko-KR" sz="1800" b="0" dirty="0" smtClean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「 </a:t>
            </a:r>
            <a:r>
              <a:rPr lang="en-US" altLang="ko-KR" sz="1800" b="0" dirty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Excel </a:t>
            </a:r>
            <a:r>
              <a:rPr lang="ko-KR" altLang="en-US" sz="1800" b="0" dirty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옵션」대화상자에서 </a:t>
            </a:r>
            <a:endParaRPr lang="en-US" altLang="ko-KR" sz="1800" b="0" dirty="0" smtClean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맑은 고딕"/>
                <a:ea typeface="맑은 고딕"/>
              </a:rPr>
              <a:t>③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[</a:t>
            </a:r>
            <a:r>
              <a:rPr lang="ko-KR" altLang="en-US" sz="1800" b="0" dirty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리본 사용자 지정</a:t>
            </a:r>
            <a:r>
              <a:rPr lang="en-US" altLang="ko-KR" sz="1800" b="0" dirty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을 클릭하고 삽입할 지점을 선택한 다음 </a:t>
            </a:r>
            <a:endParaRPr lang="en-US" altLang="ko-KR" sz="1800" b="0" dirty="0" smtClean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맑은 고딕"/>
                <a:ea typeface="맑은 고딕"/>
              </a:rPr>
              <a:t>④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[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새 탭</a:t>
            </a:r>
            <a:r>
              <a:rPr lang="en-US" altLang="ko-KR" sz="1800" b="0" dirty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을 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클릭</a:t>
            </a:r>
            <a:endParaRPr lang="ko-KR" altLang="en-US" sz="1800" b="0" dirty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04. </a:t>
            </a:r>
            <a:r>
              <a:rPr lang="ko-KR" altLang="en-US" sz="2800" dirty="0" err="1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따라해보기</a:t>
            </a:r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(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나만의 리본메뉴 구성하기</a:t>
            </a:r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)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5496" y="1507989"/>
            <a:ext cx="4680000" cy="3793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923928" y="3356992"/>
            <a:ext cx="4680000" cy="3374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내용 개체 틀 4"/>
          <p:cNvSpPr txBox="1">
            <a:spLocks/>
          </p:cNvSpPr>
          <p:nvPr/>
        </p:nvSpPr>
        <p:spPr>
          <a:xfrm>
            <a:off x="323528" y="1063277"/>
            <a:ext cx="4038600" cy="4215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rgbClr val="7030A0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리본 메뉴 만들기</a:t>
            </a:r>
            <a:endParaRPr lang="ko-KR" altLang="en-US" sz="2000" dirty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41857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CHAPTER 01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 </a:t>
            </a:r>
            <a:r>
              <a:rPr lang="ko-KR" altLang="en-US" dirty="0" smtClean="0"/>
              <a:t>알아보기</a:t>
            </a:r>
            <a:endParaRPr lang="ko-KR" altLang="en-US" dirty="0"/>
          </a:p>
        </p:txBody>
      </p:sp>
      <p:grpSp>
        <p:nvGrpSpPr>
          <p:cNvPr id="2" name="그룹 1"/>
          <p:cNvGrpSpPr/>
          <p:nvPr/>
        </p:nvGrpSpPr>
        <p:grpSpPr>
          <a:xfrm>
            <a:off x="1115616" y="2060848"/>
            <a:ext cx="7200800" cy="2265624"/>
            <a:chOff x="1115616" y="2060848"/>
            <a:chExt cx="7200800" cy="2265624"/>
          </a:xfrm>
        </p:grpSpPr>
        <p:grpSp>
          <p:nvGrpSpPr>
            <p:cNvPr id="7" name="그룹 6"/>
            <p:cNvGrpSpPr/>
            <p:nvPr/>
          </p:nvGrpSpPr>
          <p:grpSpPr>
            <a:xfrm>
              <a:off x="1115616" y="2076225"/>
              <a:ext cx="1368152" cy="461665"/>
              <a:chOff x="755576" y="2118047"/>
              <a:chExt cx="1368152" cy="461665"/>
            </a:xfrm>
          </p:grpSpPr>
          <p:sp>
            <p:nvSpPr>
              <p:cNvPr id="39" name="직사각형 38"/>
              <p:cNvSpPr/>
              <p:nvPr/>
            </p:nvSpPr>
            <p:spPr>
              <a:xfrm>
                <a:off x="755576" y="2132856"/>
                <a:ext cx="1368152" cy="432048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  <a:ln w="19050">
                <a:solidFill>
                  <a:schemeClr val="accent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755576" y="2164214"/>
                <a:ext cx="9492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Section</a:t>
                </a:r>
                <a:endParaRPr lang="ko-KR" altLang="en-US" dirty="0">
                  <a:solidFill>
                    <a:schemeClr val="tx2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1583195" y="2118047"/>
                <a:ext cx="54053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b="1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0</a:t>
                </a:r>
                <a:r>
                  <a:rPr lang="en-US" altLang="ko-KR" sz="2400" b="1" dirty="0" smtClean="0"/>
                  <a:t>1</a:t>
                </a:r>
                <a:endParaRPr lang="ko-KR" altLang="en-US" sz="2400" b="1" dirty="0"/>
              </a:p>
            </p:txBody>
          </p:sp>
        </p:grpSp>
        <p:grpSp>
          <p:nvGrpSpPr>
            <p:cNvPr id="8" name="그룹 7"/>
            <p:cNvGrpSpPr/>
            <p:nvPr/>
          </p:nvGrpSpPr>
          <p:grpSpPr>
            <a:xfrm>
              <a:off x="1115616" y="2967972"/>
              <a:ext cx="1368152" cy="461665"/>
              <a:chOff x="755576" y="2118047"/>
              <a:chExt cx="1368152" cy="461665"/>
            </a:xfrm>
          </p:grpSpPr>
          <p:sp>
            <p:nvSpPr>
              <p:cNvPr id="36" name="직사각형 35"/>
              <p:cNvSpPr/>
              <p:nvPr/>
            </p:nvSpPr>
            <p:spPr>
              <a:xfrm>
                <a:off x="755576" y="2132856"/>
                <a:ext cx="1368152" cy="432048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  <a:ln w="19050">
                <a:solidFill>
                  <a:schemeClr val="accent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755576" y="2164214"/>
                <a:ext cx="9492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Section</a:t>
                </a:r>
                <a:endParaRPr lang="ko-KR" altLang="en-US" dirty="0">
                  <a:solidFill>
                    <a:schemeClr val="tx2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1583195" y="2118047"/>
                <a:ext cx="54053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0</a:t>
                </a:r>
                <a:r>
                  <a:rPr lang="en-US" altLang="ko-KR" sz="2400" b="1" dirty="0" smtClean="0"/>
                  <a:t>2</a:t>
                </a:r>
                <a:endParaRPr lang="ko-KR" altLang="en-US" sz="2400" b="1" dirty="0"/>
              </a:p>
            </p:txBody>
          </p:sp>
        </p:grpSp>
        <p:grpSp>
          <p:nvGrpSpPr>
            <p:cNvPr id="9" name="그룹 8"/>
            <p:cNvGrpSpPr/>
            <p:nvPr/>
          </p:nvGrpSpPr>
          <p:grpSpPr>
            <a:xfrm>
              <a:off x="1115616" y="3864807"/>
              <a:ext cx="1368152" cy="461665"/>
              <a:chOff x="755576" y="2118047"/>
              <a:chExt cx="1368152" cy="461665"/>
            </a:xfrm>
          </p:grpSpPr>
          <p:sp>
            <p:nvSpPr>
              <p:cNvPr id="33" name="직사각형 32"/>
              <p:cNvSpPr/>
              <p:nvPr/>
            </p:nvSpPr>
            <p:spPr>
              <a:xfrm>
                <a:off x="755576" y="2132856"/>
                <a:ext cx="1368152" cy="432048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  <a:ln w="19050">
                <a:solidFill>
                  <a:schemeClr val="accent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755576" y="2164214"/>
                <a:ext cx="9492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</a:rPr>
                  <a:t>Section</a:t>
                </a:r>
                <a:endParaRPr lang="ko-KR" altLang="en-US" dirty="0">
                  <a:solidFill>
                    <a:schemeClr val="tx2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1583195" y="2118047"/>
                <a:ext cx="54053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0</a:t>
                </a:r>
                <a:r>
                  <a:rPr lang="en-US" altLang="ko-KR" sz="2400" b="1" dirty="0" smtClean="0"/>
                  <a:t>3</a:t>
                </a:r>
                <a:endParaRPr lang="ko-KR" altLang="en-US" sz="2400" b="1" dirty="0"/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2627912" y="2060848"/>
              <a:ext cx="29610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 smtClean="0"/>
                <a:t>엑셀 </a:t>
              </a:r>
              <a:r>
                <a:rPr lang="en-US" altLang="ko-KR" sz="2400" b="1" dirty="0" smtClean="0"/>
                <a:t>2010</a:t>
              </a:r>
              <a:r>
                <a:rPr lang="ko-KR" altLang="en-US" sz="2400" b="1" dirty="0" smtClean="0"/>
                <a:t>의 쓰임새</a:t>
              </a:r>
              <a:endParaRPr lang="ko-KR" altLang="en-US" sz="24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27912" y="2967972"/>
              <a:ext cx="56885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-150" dirty="0" smtClean="0"/>
                <a:t>엑셀 </a:t>
              </a:r>
              <a:r>
                <a:rPr lang="en-US" altLang="ko-KR" sz="2400" b="1" spc="-150" dirty="0" smtClean="0"/>
                <a:t>2010</a:t>
              </a:r>
              <a:r>
                <a:rPr lang="ko-KR" altLang="en-US" sz="2400" b="1" spc="-150" dirty="0" smtClean="0"/>
                <a:t>의 기본 화면 구성</a:t>
              </a:r>
              <a:endParaRPr lang="ko-KR" altLang="en-US" sz="2400" b="1" spc="-15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27912" y="3864807"/>
              <a:ext cx="32816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 smtClean="0"/>
                <a:t>엑셀 리본 탭 살펴보기</a:t>
              </a:r>
              <a:endParaRPr lang="ko-KR" alt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xmlns="" val="16488166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endParaRPr lang="ko-KR" altLang="en-US" sz="2000" dirty="0">
              <a:solidFill>
                <a:srgbClr val="0070C0"/>
              </a:solidFill>
              <a:latin typeface="새굴림" pitchFamily="18" charset="-127"/>
              <a:ea typeface="새굴림" pitchFamily="18" charset="-127"/>
            </a:endParaRPr>
          </a:p>
        </p:txBody>
      </p:sp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>
          <a:xfrm>
            <a:off x="4860032" y="1423317"/>
            <a:ext cx="382676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①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 이름을 바꿀 탭을 선택</a:t>
            </a:r>
            <a:endParaRPr lang="en-US" altLang="ko-KR" sz="1800" b="0" dirty="0" smtClean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②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 [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이름 바꾸기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를 클릭</a:t>
            </a:r>
            <a:endParaRPr lang="en-US" altLang="ko-KR" sz="1800" b="0" dirty="0" smtClean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「 이름 바꾸기」대화상자에서 </a:t>
            </a:r>
            <a:endParaRPr lang="en-US" altLang="ko-KR" sz="1800" b="0" dirty="0" smtClean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③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 탭의 이름을 지정하고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, </a:t>
            </a:r>
          </a:p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④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 [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확인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을 클릭</a:t>
            </a:r>
            <a:endParaRPr lang="en-US" altLang="ko-KR" sz="1800" b="0" dirty="0" smtClean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  <a:p>
            <a:endParaRPr lang="en-US" altLang="ko-KR" sz="1800" b="0" dirty="0" smtClean="0">
              <a:latin typeface="새굴림" pitchFamily="18" charset="-127"/>
              <a:ea typeface="새굴림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04. </a:t>
            </a:r>
            <a:r>
              <a:rPr lang="ko-KR" altLang="en-US" sz="2800" dirty="0" err="1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따라해보기</a:t>
            </a:r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(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나만의 리본메뉴 구성하기</a:t>
            </a:r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)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12" name="내용 개체 틀 4"/>
          <p:cNvSpPr txBox="1">
            <a:spLocks/>
          </p:cNvSpPr>
          <p:nvPr/>
        </p:nvSpPr>
        <p:spPr>
          <a:xfrm>
            <a:off x="323528" y="1063277"/>
            <a:ext cx="8280920" cy="4215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rgbClr val="7030A0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탭 이름 변경하기</a:t>
            </a:r>
            <a:endParaRPr lang="ko-KR" altLang="en-US" sz="2000" dirty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7504" y="1556792"/>
            <a:ext cx="4680000" cy="3374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27584" y="3140968"/>
            <a:ext cx="2957513" cy="797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080072" y="3294833"/>
            <a:ext cx="4680000" cy="3374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21429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pPr lvl="1">
              <a:buFont typeface="Arial" pitchFamily="34" charset="0"/>
              <a:buChar char="•"/>
            </a:pPr>
            <a:endParaRPr lang="en-US" altLang="ko-KR" sz="1700" dirty="0">
              <a:latin typeface="새굴림" pitchFamily="18" charset="-127"/>
              <a:ea typeface="새굴림" pitchFamily="18" charset="-127"/>
            </a:endParaRPr>
          </a:p>
          <a:p>
            <a:endParaRPr lang="ko-KR" altLang="en-US" sz="2000" dirty="0">
              <a:solidFill>
                <a:srgbClr val="0070C0"/>
              </a:solidFill>
              <a:latin typeface="새굴림" pitchFamily="18" charset="-127"/>
              <a:ea typeface="새굴림" pitchFamily="18" charset="-127"/>
            </a:endParaRPr>
          </a:p>
        </p:txBody>
      </p:sp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>
          <a:xfrm>
            <a:off x="4860032" y="1639341"/>
            <a:ext cx="382676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새 그룹 추가하기와 그룹 이름 바꾸기도 동일한 방법을 사용해서 변경가능</a:t>
            </a:r>
            <a:endParaRPr lang="en-US" altLang="ko-KR" sz="1800" b="0" dirty="0" smtClean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나만의 그룹에 기능을 추가하려면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①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 추가할 기능을 선택하고 </a:t>
            </a:r>
            <a:endParaRPr lang="en-US" altLang="ko-KR" sz="1800" b="0" dirty="0" smtClean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②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 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[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추가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]- </a:t>
            </a: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③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 [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확인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을 클릭한다</a:t>
            </a:r>
            <a:r>
              <a:rPr lang="en-US" altLang="ko-KR" sz="1800" b="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. </a:t>
            </a:r>
          </a:p>
          <a:p>
            <a:pPr marL="0" indent="0">
              <a:buNone/>
            </a:pPr>
            <a:endParaRPr lang="en-US" altLang="ko-KR" sz="1800" b="0" dirty="0" smtClean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그림과 같이 나만의 리본 메뉴가 완성되었다</a:t>
            </a: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04. </a:t>
            </a:r>
            <a:r>
              <a:rPr lang="ko-KR" altLang="en-US" sz="2800" dirty="0" err="1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따라해보기</a:t>
            </a:r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(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나만의 리본메뉴 구성하기</a:t>
            </a:r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)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12" name="내용 개체 틀 4"/>
          <p:cNvSpPr txBox="1">
            <a:spLocks/>
          </p:cNvSpPr>
          <p:nvPr/>
        </p:nvSpPr>
        <p:spPr>
          <a:xfrm>
            <a:off x="323528" y="1063277"/>
            <a:ext cx="8280920" cy="4215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rgbClr val="7030A0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rPr>
              <a:t>그룹에 기능 추가하기</a:t>
            </a:r>
            <a:endParaRPr lang="ko-KR" altLang="en-US" sz="2000" dirty="0">
              <a:solidFill>
                <a:schemeClr val="tx1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51520" y="1710658"/>
            <a:ext cx="4608512" cy="3322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51520" y="5229200"/>
            <a:ext cx="8031480" cy="1198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자유형 6"/>
          <p:cNvSpPr/>
          <p:nvPr/>
        </p:nvSpPr>
        <p:spPr>
          <a:xfrm>
            <a:off x="232913" y="5477774"/>
            <a:ext cx="7047781" cy="957532"/>
          </a:xfrm>
          <a:custGeom>
            <a:avLst/>
            <a:gdLst>
              <a:gd name="connsiteX0" fmla="*/ 0 w 7090913"/>
              <a:gd name="connsiteY0" fmla="*/ 189781 h 957532"/>
              <a:gd name="connsiteX1" fmla="*/ 1293962 w 7090913"/>
              <a:gd name="connsiteY1" fmla="*/ 189781 h 957532"/>
              <a:gd name="connsiteX2" fmla="*/ 1293962 w 7090913"/>
              <a:gd name="connsiteY2" fmla="*/ 0 h 957532"/>
              <a:gd name="connsiteX3" fmla="*/ 2139351 w 7090913"/>
              <a:gd name="connsiteY3" fmla="*/ 0 h 957532"/>
              <a:gd name="connsiteX4" fmla="*/ 2139351 w 7090913"/>
              <a:gd name="connsiteY4" fmla="*/ 181154 h 957532"/>
              <a:gd name="connsiteX5" fmla="*/ 7090913 w 7090913"/>
              <a:gd name="connsiteY5" fmla="*/ 181154 h 957532"/>
              <a:gd name="connsiteX6" fmla="*/ 7090913 w 7090913"/>
              <a:gd name="connsiteY6" fmla="*/ 957532 h 957532"/>
              <a:gd name="connsiteX7" fmla="*/ 43132 w 7090913"/>
              <a:gd name="connsiteY7" fmla="*/ 957532 h 957532"/>
              <a:gd name="connsiteX8" fmla="*/ 0 w 7090913"/>
              <a:gd name="connsiteY8" fmla="*/ 189781 h 957532"/>
              <a:gd name="connsiteX0" fmla="*/ 0 w 7047781"/>
              <a:gd name="connsiteY0" fmla="*/ 189781 h 957532"/>
              <a:gd name="connsiteX1" fmla="*/ 1250830 w 7047781"/>
              <a:gd name="connsiteY1" fmla="*/ 189781 h 957532"/>
              <a:gd name="connsiteX2" fmla="*/ 1250830 w 7047781"/>
              <a:gd name="connsiteY2" fmla="*/ 0 h 957532"/>
              <a:gd name="connsiteX3" fmla="*/ 2096219 w 7047781"/>
              <a:gd name="connsiteY3" fmla="*/ 0 h 957532"/>
              <a:gd name="connsiteX4" fmla="*/ 2096219 w 7047781"/>
              <a:gd name="connsiteY4" fmla="*/ 181154 h 957532"/>
              <a:gd name="connsiteX5" fmla="*/ 7047781 w 7047781"/>
              <a:gd name="connsiteY5" fmla="*/ 181154 h 957532"/>
              <a:gd name="connsiteX6" fmla="*/ 7047781 w 7047781"/>
              <a:gd name="connsiteY6" fmla="*/ 957532 h 957532"/>
              <a:gd name="connsiteX7" fmla="*/ 0 w 7047781"/>
              <a:gd name="connsiteY7" fmla="*/ 957532 h 957532"/>
              <a:gd name="connsiteX8" fmla="*/ 0 w 7047781"/>
              <a:gd name="connsiteY8" fmla="*/ 189781 h 957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047781" h="957532">
                <a:moveTo>
                  <a:pt x="0" y="189781"/>
                </a:moveTo>
                <a:lnTo>
                  <a:pt x="1250830" y="189781"/>
                </a:lnTo>
                <a:lnTo>
                  <a:pt x="1250830" y="0"/>
                </a:lnTo>
                <a:lnTo>
                  <a:pt x="2096219" y="0"/>
                </a:lnTo>
                <a:lnTo>
                  <a:pt x="2096219" y="181154"/>
                </a:lnTo>
                <a:lnTo>
                  <a:pt x="7047781" y="181154"/>
                </a:lnTo>
                <a:lnTo>
                  <a:pt x="7047781" y="957532"/>
                </a:lnTo>
                <a:lnTo>
                  <a:pt x="0" y="957532"/>
                </a:lnTo>
                <a:lnTo>
                  <a:pt x="0" y="189781"/>
                </a:lnTo>
                <a:close/>
              </a:path>
            </a:pathLst>
          </a:custGeom>
          <a:noFill/>
          <a:ln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86197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엑셀의 주요 작업</a:t>
            </a:r>
            <a:endParaRPr lang="en-US" altLang="ko-KR" dirty="0" smtClean="0"/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dirty="0" smtClean="0">
                <a:solidFill>
                  <a:schemeClr val="tx1"/>
                </a:solidFill>
                <a:effectLst/>
              </a:rPr>
              <a:t>문서의 작성과 표 계산</a:t>
            </a:r>
            <a:endParaRPr lang="ko-KR" altLang="en-US" dirty="0">
              <a:solidFill>
                <a:schemeClr val="tx1"/>
              </a:solidFill>
              <a:effectLst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effectLst/>
              </a:rPr>
              <a:t>차트를 이용한 </a:t>
            </a:r>
            <a:r>
              <a:rPr lang="ko-KR" altLang="en-US" dirty="0" smtClean="0">
                <a:solidFill>
                  <a:schemeClr val="tx1"/>
                </a:solidFill>
                <a:effectLst/>
              </a:rPr>
              <a:t>시각적인 데이터 표현</a:t>
            </a:r>
            <a:endParaRPr lang="ko-KR" altLang="en-US" dirty="0">
              <a:solidFill>
                <a:schemeClr val="tx1"/>
              </a:solidFill>
              <a:effectLst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dirty="0" smtClean="0">
                <a:solidFill>
                  <a:schemeClr val="tx1"/>
                </a:solidFill>
                <a:effectLst/>
              </a:rPr>
              <a:t>데이터 목록의 관리와 데이터 분석</a:t>
            </a:r>
            <a:endParaRPr lang="ko-KR" altLang="en-US" dirty="0">
              <a:solidFill>
                <a:schemeClr val="tx1"/>
              </a:solidFill>
              <a:effectLst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dirty="0" smtClean="0">
                <a:solidFill>
                  <a:schemeClr val="tx1"/>
                </a:solidFill>
                <a:effectLst/>
              </a:rPr>
              <a:t>매크로를 이용한 반복 작업의 자동화</a:t>
            </a:r>
            <a:endParaRPr lang="ko-KR" altLang="en-US" dirty="0">
              <a:solidFill>
                <a:schemeClr val="tx1"/>
              </a:solidFill>
              <a:effectLst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쓰임새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5696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01.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쓰임새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572469"/>
            <a:ext cx="4900613" cy="395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609600" y="1349152"/>
            <a:ext cx="8229600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2"/>
                </a:solidFill>
                <a:latin typeface="새굴림" pitchFamily="18" charset="-127"/>
                <a:ea typeface="새굴림" pitchFamily="18" charset="-127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b="1" kern="1200">
                <a:solidFill>
                  <a:srgbClr val="7030A0"/>
                </a:solidFill>
                <a:latin typeface="새굴림" pitchFamily="18" charset="-127"/>
                <a:ea typeface="새굴림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b="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solidFill>
                  <a:schemeClr val="tx1"/>
                </a:solidFill>
              </a:rPr>
              <a:t>문서의 작성과 표 계산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 smtClean="0">
                <a:solidFill>
                  <a:schemeClr val="tx1"/>
                </a:solidFill>
              </a:rPr>
              <a:t>수치 </a:t>
            </a:r>
            <a:r>
              <a:rPr lang="ko-KR" altLang="en-US" b="0" dirty="0">
                <a:solidFill>
                  <a:schemeClr val="tx1"/>
                </a:solidFill>
              </a:rPr>
              <a:t>계산이나 복잡한 수식을 포함한 문서라면 엑셀을 사용하는 것이 문서 작성 </a:t>
            </a:r>
            <a:r>
              <a:rPr lang="ko-KR" altLang="en-US" b="0" dirty="0" smtClean="0">
                <a:solidFill>
                  <a:schemeClr val="tx1"/>
                </a:solidFill>
              </a:rPr>
              <a:t>시간을 </a:t>
            </a:r>
            <a:r>
              <a:rPr lang="ko-KR" altLang="en-US" b="0" dirty="0">
                <a:solidFill>
                  <a:schemeClr val="tx1"/>
                </a:solidFill>
              </a:rPr>
              <a:t>줄일 수 있고 계산의 적확성 </a:t>
            </a:r>
            <a:r>
              <a:rPr lang="ko-KR" altLang="en-US" b="0" dirty="0" smtClean="0">
                <a:solidFill>
                  <a:schemeClr val="tx1"/>
                </a:solidFill>
              </a:rPr>
              <a:t>향상</a:t>
            </a:r>
            <a:endParaRPr lang="ko-KR" altLang="en-US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41619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01.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쓰임새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609600" y="1349152"/>
            <a:ext cx="8229600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2"/>
                </a:solidFill>
                <a:latin typeface="새굴림" pitchFamily="18" charset="-127"/>
                <a:ea typeface="새굴림" pitchFamily="18" charset="-127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b="1" kern="1200">
                <a:solidFill>
                  <a:srgbClr val="7030A0"/>
                </a:solidFill>
                <a:latin typeface="새굴림" pitchFamily="18" charset="-127"/>
                <a:ea typeface="새굴림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b="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solidFill>
                  <a:schemeClr val="tx1"/>
                </a:solidFill>
              </a:rPr>
              <a:t>문서의 작성과 표 계산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>
                <a:solidFill>
                  <a:schemeClr val="tx1"/>
                </a:solidFill>
              </a:rPr>
              <a:t>엑셀에서는 워드아트</a:t>
            </a:r>
            <a:r>
              <a:rPr lang="en-US" altLang="ko-KR" b="0" dirty="0">
                <a:solidFill>
                  <a:schemeClr val="tx1"/>
                </a:solidFill>
              </a:rPr>
              <a:t>, </a:t>
            </a:r>
            <a:r>
              <a:rPr lang="ko-KR" altLang="en-US" b="0" dirty="0">
                <a:solidFill>
                  <a:schemeClr val="tx1"/>
                </a:solidFill>
              </a:rPr>
              <a:t>그림 등의 각종 개체의 삽입을 지원하며</a:t>
            </a:r>
            <a:r>
              <a:rPr lang="en-US" altLang="ko-KR" b="0" dirty="0">
                <a:solidFill>
                  <a:schemeClr val="tx1"/>
                </a:solidFill>
              </a:rPr>
              <a:t>,</a:t>
            </a:r>
            <a:br>
              <a:rPr lang="en-US" altLang="ko-KR" b="0" dirty="0">
                <a:solidFill>
                  <a:schemeClr val="tx1"/>
                </a:solidFill>
              </a:rPr>
            </a:br>
            <a:r>
              <a:rPr lang="ko-KR" altLang="en-US" b="0" dirty="0">
                <a:solidFill>
                  <a:schemeClr val="tx1"/>
                </a:solidFill>
              </a:rPr>
              <a:t>셀은 표 형식의 데이터 작성에 </a:t>
            </a:r>
            <a:r>
              <a:rPr lang="ko-KR" altLang="en-US" b="0" dirty="0" smtClean="0">
                <a:solidFill>
                  <a:schemeClr val="tx1"/>
                </a:solidFill>
              </a:rPr>
              <a:t>매우 유용</a:t>
            </a:r>
            <a:endParaRPr lang="en-US" altLang="ko-KR" b="0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 smtClean="0">
                <a:solidFill>
                  <a:schemeClr val="tx1"/>
                </a:solidFill>
              </a:rPr>
              <a:t>엑셀을 이용하여 </a:t>
            </a:r>
            <a:r>
              <a:rPr lang="ko-KR" altLang="en-US" b="0" dirty="0">
                <a:solidFill>
                  <a:schemeClr val="tx1"/>
                </a:solidFill>
              </a:rPr>
              <a:t>워드 프로세서와 같은 문서 </a:t>
            </a:r>
            <a:r>
              <a:rPr lang="ko-KR" altLang="en-US" b="0" dirty="0" smtClean="0">
                <a:solidFill>
                  <a:schemeClr val="tx1"/>
                </a:solidFill>
              </a:rPr>
              <a:t>작성 가능</a:t>
            </a:r>
            <a:endParaRPr lang="en-US" altLang="ko-KR" b="0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endParaRPr lang="ko-KR" alt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996952"/>
            <a:ext cx="4449128" cy="3669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195186" y="3497263"/>
            <a:ext cx="2674620" cy="278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582249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01.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 </a:t>
            </a:r>
            <a:r>
              <a:rPr lang="ko-KR" altLang="en-US" dirty="0"/>
              <a:t>알아보기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609600" y="1349152"/>
            <a:ext cx="8229600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2"/>
                </a:solidFill>
                <a:latin typeface="새굴림" pitchFamily="18" charset="-127"/>
                <a:ea typeface="새굴림" pitchFamily="18" charset="-127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b="1" kern="1200">
                <a:solidFill>
                  <a:srgbClr val="7030A0"/>
                </a:solidFill>
                <a:latin typeface="새굴림" pitchFamily="18" charset="-127"/>
                <a:ea typeface="새굴림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b="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solidFill>
                  <a:schemeClr val="tx1"/>
                </a:solidFill>
              </a:rPr>
              <a:t>차트를 이용한 시각적인 데이터 표현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 smtClean="0">
                <a:solidFill>
                  <a:schemeClr val="tx1"/>
                </a:solidFill>
              </a:rPr>
              <a:t>엑셀에서는 </a:t>
            </a:r>
            <a:r>
              <a:rPr lang="ko-KR" altLang="en-US" b="0" dirty="0">
                <a:solidFill>
                  <a:schemeClr val="tx1"/>
                </a:solidFill>
              </a:rPr>
              <a:t>막대형</a:t>
            </a:r>
            <a:r>
              <a:rPr lang="en-US" altLang="ko-KR" b="0" dirty="0">
                <a:solidFill>
                  <a:schemeClr val="tx1"/>
                </a:solidFill>
              </a:rPr>
              <a:t>, </a:t>
            </a:r>
            <a:r>
              <a:rPr lang="ko-KR" altLang="en-US" b="0" dirty="0" err="1">
                <a:solidFill>
                  <a:schemeClr val="tx1"/>
                </a:solidFill>
              </a:rPr>
              <a:t>꺾은선형</a:t>
            </a:r>
            <a:r>
              <a:rPr lang="en-US" altLang="ko-KR" b="0" dirty="0">
                <a:solidFill>
                  <a:schemeClr val="tx1"/>
                </a:solidFill>
              </a:rPr>
              <a:t>, </a:t>
            </a:r>
            <a:r>
              <a:rPr lang="ko-KR" altLang="en-US" b="0" dirty="0">
                <a:solidFill>
                  <a:schemeClr val="tx1"/>
                </a:solidFill>
              </a:rPr>
              <a:t>원형</a:t>
            </a:r>
            <a:r>
              <a:rPr lang="en-US" altLang="ko-KR" b="0" dirty="0">
                <a:solidFill>
                  <a:schemeClr val="tx1"/>
                </a:solidFill>
              </a:rPr>
              <a:t>, </a:t>
            </a:r>
            <a:r>
              <a:rPr lang="ko-KR" altLang="en-US" b="0" dirty="0" err="1">
                <a:solidFill>
                  <a:schemeClr val="tx1"/>
                </a:solidFill>
              </a:rPr>
              <a:t>분산형등</a:t>
            </a:r>
            <a:r>
              <a:rPr lang="ko-KR" altLang="en-US" b="0" dirty="0">
                <a:solidFill>
                  <a:schemeClr val="tx1"/>
                </a:solidFill>
              </a:rPr>
              <a:t> 다양한 형태의 </a:t>
            </a:r>
            <a:r>
              <a:rPr lang="ko-KR" altLang="en-US" b="0" dirty="0" smtClean="0">
                <a:solidFill>
                  <a:schemeClr val="tx1"/>
                </a:solidFill>
              </a:rPr>
              <a:t>차트제공</a:t>
            </a:r>
            <a:endParaRPr lang="en-US" altLang="ko-KR" b="0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sz="2000" b="0" dirty="0" smtClean="0">
                <a:solidFill>
                  <a:schemeClr val="tx1"/>
                </a:solidFill>
              </a:rPr>
              <a:t>리본 </a:t>
            </a:r>
            <a:r>
              <a:rPr lang="ko-KR" altLang="en-US" sz="2000" b="0" dirty="0">
                <a:solidFill>
                  <a:schemeClr val="tx1"/>
                </a:solidFill>
              </a:rPr>
              <a:t>메뉴의 차트 관련 서식을 이용해 차트 편집</a:t>
            </a:r>
            <a:r>
              <a:rPr lang="en-US" altLang="ko-KR" sz="2000" b="0" dirty="0">
                <a:solidFill>
                  <a:schemeClr val="tx1"/>
                </a:solidFill>
              </a:rPr>
              <a:t> </a:t>
            </a:r>
            <a:r>
              <a:rPr lang="ko-KR" altLang="en-US" sz="2000" b="0" dirty="0" smtClean="0">
                <a:solidFill>
                  <a:schemeClr val="tx1"/>
                </a:solidFill>
              </a:rPr>
              <a:t>가능</a:t>
            </a:r>
            <a:endParaRPr lang="en-US" altLang="ko-KR" sz="2000" b="0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ko-KR" sz="2000" b="0" dirty="0" smtClean="0">
                <a:solidFill>
                  <a:schemeClr val="tx1"/>
                </a:solidFill>
              </a:rPr>
              <a:t>2010</a:t>
            </a:r>
            <a:r>
              <a:rPr lang="ko-KR" altLang="en-US" sz="2000" b="0" dirty="0">
                <a:solidFill>
                  <a:schemeClr val="tx1"/>
                </a:solidFill>
              </a:rPr>
              <a:t>버전에서는 </a:t>
            </a:r>
            <a:r>
              <a:rPr lang="ko-KR" altLang="en-US" sz="2000" b="0" dirty="0" err="1">
                <a:solidFill>
                  <a:schemeClr val="tx1"/>
                </a:solidFill>
              </a:rPr>
              <a:t>스파크라인</a:t>
            </a:r>
            <a:r>
              <a:rPr lang="ko-KR" altLang="en-US" sz="2000" b="0" dirty="0">
                <a:solidFill>
                  <a:schemeClr val="tx1"/>
                </a:solidFill>
              </a:rPr>
              <a:t> 기능 </a:t>
            </a:r>
            <a:r>
              <a:rPr lang="ko-KR" altLang="en-US" sz="2000" b="0" dirty="0" smtClean="0">
                <a:solidFill>
                  <a:schemeClr val="tx1"/>
                </a:solidFill>
              </a:rPr>
              <a:t>지원</a:t>
            </a:r>
            <a:endParaRPr lang="en-US" altLang="ko-KR" b="0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endParaRPr lang="ko-KR" alt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907704" y="3284984"/>
            <a:ext cx="4500563" cy="3437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702463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01.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 </a:t>
            </a:r>
            <a:r>
              <a:rPr lang="ko-KR" altLang="en-US" dirty="0"/>
              <a:t>알아보기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609600" y="1349152"/>
            <a:ext cx="8229600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2"/>
                </a:solidFill>
                <a:latin typeface="새굴림" pitchFamily="18" charset="-127"/>
                <a:ea typeface="새굴림" pitchFamily="18" charset="-127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b="1" kern="1200">
                <a:solidFill>
                  <a:srgbClr val="7030A0"/>
                </a:solidFill>
                <a:latin typeface="새굴림" pitchFamily="18" charset="-127"/>
                <a:ea typeface="새굴림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b="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solidFill>
                  <a:schemeClr val="tx1"/>
                </a:solidFill>
              </a:rPr>
              <a:t>데이터 </a:t>
            </a:r>
            <a:r>
              <a:rPr lang="ko-KR" altLang="en-US" dirty="0">
                <a:solidFill>
                  <a:schemeClr val="tx1"/>
                </a:solidFill>
              </a:rPr>
              <a:t>목록의 관리와 데이터 </a:t>
            </a:r>
            <a:r>
              <a:rPr lang="ko-KR" altLang="en-US" dirty="0" smtClean="0">
                <a:solidFill>
                  <a:schemeClr val="tx1"/>
                </a:solidFill>
              </a:rPr>
              <a:t>분석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 smtClean="0">
                <a:solidFill>
                  <a:schemeClr val="tx1"/>
                </a:solidFill>
              </a:rPr>
              <a:t>정렬 </a:t>
            </a:r>
            <a:r>
              <a:rPr lang="ko-KR" altLang="en-US" b="0" dirty="0">
                <a:solidFill>
                  <a:schemeClr val="tx1"/>
                </a:solidFill>
              </a:rPr>
              <a:t>기능을 이용한 원하는 순서대로 데이터 </a:t>
            </a:r>
            <a:r>
              <a:rPr lang="ko-KR" altLang="en-US" b="0" dirty="0" smtClean="0">
                <a:solidFill>
                  <a:schemeClr val="tx1"/>
                </a:solidFill>
              </a:rPr>
              <a:t>정렬</a:t>
            </a:r>
            <a:endParaRPr lang="en-US" altLang="ko-KR" b="0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 smtClean="0">
                <a:solidFill>
                  <a:schemeClr val="tx1"/>
                </a:solidFill>
              </a:rPr>
              <a:t>필터 </a:t>
            </a:r>
            <a:r>
              <a:rPr lang="ko-KR" altLang="en-US" b="0" dirty="0">
                <a:solidFill>
                  <a:schemeClr val="tx1"/>
                </a:solidFill>
              </a:rPr>
              <a:t>기능을 이용한 꼭 필요한 데이터 </a:t>
            </a:r>
            <a:r>
              <a:rPr lang="ko-KR" altLang="en-US" b="0" dirty="0" smtClean="0">
                <a:solidFill>
                  <a:schemeClr val="tx1"/>
                </a:solidFill>
              </a:rPr>
              <a:t>추출</a:t>
            </a:r>
            <a:endParaRPr lang="en-US" altLang="ko-KR" b="0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 smtClean="0">
                <a:solidFill>
                  <a:schemeClr val="tx1"/>
                </a:solidFill>
              </a:rPr>
              <a:t>많은 </a:t>
            </a:r>
            <a:r>
              <a:rPr lang="ko-KR" altLang="en-US" b="0" dirty="0">
                <a:solidFill>
                  <a:schemeClr val="tx1"/>
                </a:solidFill>
              </a:rPr>
              <a:t>정보가 들어 있는 테이블에서 필요한 정보들에 대한 </a:t>
            </a:r>
            <a:r>
              <a:rPr lang="ko-KR" altLang="en-US" b="0" dirty="0" smtClean="0">
                <a:solidFill>
                  <a:schemeClr val="tx1"/>
                </a:solidFill>
              </a:rPr>
              <a:t>통계</a:t>
            </a:r>
            <a:endParaRPr lang="en-US" altLang="ko-KR" b="0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 smtClean="0">
                <a:solidFill>
                  <a:schemeClr val="tx1"/>
                </a:solidFill>
              </a:rPr>
              <a:t>피벗 </a:t>
            </a:r>
            <a:r>
              <a:rPr lang="ko-KR" altLang="en-US" b="0" dirty="0">
                <a:solidFill>
                  <a:schemeClr val="tx1"/>
                </a:solidFill>
              </a:rPr>
              <a:t>테이블을 이용한 기준 테이블의 재구성</a:t>
            </a:r>
            <a:endParaRPr lang="en-US" altLang="ko-KR" b="0" dirty="0">
              <a:solidFill>
                <a:schemeClr val="tx1"/>
              </a:solidFill>
            </a:endParaRPr>
          </a:p>
          <a:p>
            <a:pPr marL="957150" lvl="2"/>
            <a:endParaRPr lang="en-US" altLang="ko-KR" dirty="0"/>
          </a:p>
          <a:p>
            <a:pPr marL="800100" lvl="1" indent="-342900">
              <a:buFont typeface="Arial" pitchFamily="34" charset="0"/>
              <a:buChar char="•"/>
            </a:pPr>
            <a:endParaRPr lang="en-US" altLang="ko-KR" b="0" dirty="0" smtClean="0"/>
          </a:p>
          <a:p>
            <a:pPr marL="800100" lvl="1" indent="-342900">
              <a:buFont typeface="Arial" pitchFamily="34" charset="0"/>
              <a:buChar char="•"/>
            </a:pPr>
            <a:endParaRPr lang="ko-KR" alt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85956" y="3298656"/>
            <a:ext cx="4213860" cy="3154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78444" y="3298656"/>
            <a:ext cx="3970020" cy="3154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90559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01.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쓰임새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609600" y="1349152"/>
            <a:ext cx="8229600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2"/>
                </a:solidFill>
                <a:latin typeface="새굴림" pitchFamily="18" charset="-127"/>
                <a:ea typeface="새굴림" pitchFamily="18" charset="-127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b="1" kern="1200">
                <a:solidFill>
                  <a:srgbClr val="7030A0"/>
                </a:solidFill>
                <a:latin typeface="새굴림" pitchFamily="18" charset="-127"/>
                <a:ea typeface="새굴림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b="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solidFill>
                  <a:schemeClr val="tx1"/>
                </a:solidFill>
              </a:rPr>
              <a:t>데이터 </a:t>
            </a:r>
            <a:r>
              <a:rPr lang="ko-KR" altLang="en-US" dirty="0">
                <a:solidFill>
                  <a:schemeClr val="tx1"/>
                </a:solidFill>
              </a:rPr>
              <a:t>목록의 관리와 데이터 </a:t>
            </a:r>
            <a:r>
              <a:rPr lang="ko-KR" altLang="en-US" dirty="0" smtClean="0">
                <a:solidFill>
                  <a:schemeClr val="tx1"/>
                </a:solidFill>
              </a:rPr>
              <a:t>분석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 smtClean="0">
                <a:solidFill>
                  <a:schemeClr val="tx1"/>
                </a:solidFill>
              </a:rPr>
              <a:t>엑셀은 </a:t>
            </a:r>
            <a:r>
              <a:rPr lang="ko-KR" altLang="en-US" b="0" dirty="0">
                <a:solidFill>
                  <a:schemeClr val="tx1"/>
                </a:solidFill>
              </a:rPr>
              <a:t>데이터 도구를 이용해 대량의 데이터를 쉽게 </a:t>
            </a:r>
            <a:r>
              <a:rPr lang="ko-KR" altLang="en-US" b="0" dirty="0" smtClean="0">
                <a:solidFill>
                  <a:schemeClr val="tx1"/>
                </a:solidFill>
              </a:rPr>
              <a:t>분석</a:t>
            </a:r>
            <a:endParaRPr lang="en-US" altLang="ko-KR" b="0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 smtClean="0">
                <a:solidFill>
                  <a:schemeClr val="tx1"/>
                </a:solidFill>
              </a:rPr>
              <a:t>데이터 </a:t>
            </a:r>
            <a:r>
              <a:rPr lang="ko-KR" altLang="en-US" b="0" dirty="0">
                <a:solidFill>
                  <a:schemeClr val="tx1"/>
                </a:solidFill>
              </a:rPr>
              <a:t>통합</a:t>
            </a:r>
            <a:r>
              <a:rPr lang="en-US" altLang="ko-KR" b="0" dirty="0">
                <a:solidFill>
                  <a:schemeClr val="tx1"/>
                </a:solidFill>
              </a:rPr>
              <a:t>, </a:t>
            </a:r>
            <a:r>
              <a:rPr lang="ko-KR" altLang="en-US" b="0" dirty="0">
                <a:solidFill>
                  <a:schemeClr val="tx1"/>
                </a:solidFill>
              </a:rPr>
              <a:t>시나리오 작성</a:t>
            </a:r>
            <a:r>
              <a:rPr lang="en-US" altLang="ko-KR" b="0" dirty="0">
                <a:solidFill>
                  <a:schemeClr val="tx1"/>
                </a:solidFill>
              </a:rPr>
              <a:t>, </a:t>
            </a:r>
            <a:r>
              <a:rPr lang="ko-KR" altLang="en-US" b="0" dirty="0" err="1">
                <a:solidFill>
                  <a:schemeClr val="tx1"/>
                </a:solidFill>
              </a:rPr>
              <a:t>목표값</a:t>
            </a:r>
            <a:r>
              <a:rPr lang="ko-KR" altLang="en-US" b="0" dirty="0">
                <a:solidFill>
                  <a:schemeClr val="tx1"/>
                </a:solidFill>
              </a:rPr>
              <a:t> 찾기</a:t>
            </a:r>
            <a:r>
              <a:rPr lang="en-US" altLang="ko-KR" b="0" dirty="0">
                <a:solidFill>
                  <a:schemeClr val="tx1"/>
                </a:solidFill>
              </a:rPr>
              <a:t>, </a:t>
            </a:r>
            <a:r>
              <a:rPr lang="ko-KR" altLang="en-US" b="0" dirty="0">
                <a:solidFill>
                  <a:schemeClr val="tx1"/>
                </a:solidFill>
              </a:rPr>
              <a:t>해 찾기 기능과 같은 가상 분석 기능을 통해 분석하고자 하는 결과를 자동으로 계산해 주는 기능 제공</a:t>
            </a:r>
            <a:endParaRPr lang="en-US" altLang="ko-KR" sz="1600" b="0" dirty="0">
              <a:solidFill>
                <a:schemeClr val="tx1"/>
              </a:solidFill>
            </a:endParaRPr>
          </a:p>
          <a:p>
            <a:pPr marL="957150" lvl="2"/>
            <a:endParaRPr lang="en-US" altLang="ko-KR" dirty="0"/>
          </a:p>
          <a:p>
            <a:pPr marL="800100" lvl="1" indent="-342900">
              <a:buFont typeface="Arial" pitchFamily="34" charset="0"/>
              <a:buChar char="•"/>
            </a:pPr>
            <a:endParaRPr lang="en-US" altLang="ko-KR" b="0" dirty="0" smtClean="0"/>
          </a:p>
          <a:p>
            <a:pPr marL="800100" lvl="1" indent="-342900">
              <a:buFont typeface="Arial" pitchFamily="34" charset="0"/>
              <a:buChar char="•"/>
            </a:pPr>
            <a:endParaRPr lang="ko-KR" alt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85292" y="3335992"/>
            <a:ext cx="5791200" cy="3261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049423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01. </a:t>
            </a:r>
            <a:r>
              <a:rPr lang="ko-KR" altLang="en-US" dirty="0" smtClean="0"/>
              <a:t>엑셀 </a:t>
            </a:r>
            <a:r>
              <a:rPr lang="en-US" altLang="ko-KR" dirty="0" smtClean="0"/>
              <a:t>2010</a:t>
            </a:r>
            <a:r>
              <a:rPr lang="ko-KR" altLang="en-US" dirty="0" smtClean="0"/>
              <a:t>의 쓰임새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609600" y="1349152"/>
            <a:ext cx="8229600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2"/>
                </a:solidFill>
                <a:latin typeface="새굴림" pitchFamily="18" charset="-127"/>
                <a:ea typeface="새굴림" pitchFamily="18" charset="-127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b="1" kern="1200">
                <a:solidFill>
                  <a:srgbClr val="7030A0"/>
                </a:solidFill>
                <a:latin typeface="새굴림" pitchFamily="18" charset="-127"/>
                <a:ea typeface="새굴림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b="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600" kern="12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solidFill>
                  <a:schemeClr val="tx1"/>
                </a:solidFill>
              </a:rPr>
              <a:t>매크로를 이용한 반복 작업의 자동화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ko-KR" altLang="en-US" b="0" dirty="0" smtClean="0">
                <a:solidFill>
                  <a:schemeClr val="tx1"/>
                </a:solidFill>
              </a:rPr>
              <a:t>일련의 </a:t>
            </a:r>
            <a:r>
              <a:rPr lang="ko-KR" altLang="en-US" b="0" dirty="0">
                <a:solidFill>
                  <a:schemeClr val="tx1"/>
                </a:solidFill>
              </a:rPr>
              <a:t>작업 과정을 기록해 두었다가 동일한 작업이 필요할 때 기록한 과정을 자동으로 실행</a:t>
            </a:r>
            <a:endParaRPr lang="en-US" altLang="ko-KR" b="0" dirty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endParaRPr lang="ko-KR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11560" y="2516054"/>
            <a:ext cx="4943475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724128" y="3927801"/>
            <a:ext cx="3239633" cy="2331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5361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1257</TotalTime>
  <Words>1033</Words>
  <Application>Microsoft Office PowerPoint</Application>
  <PresentationFormat>화면 슬라이드 쇼(4:3)</PresentationFormat>
  <Paragraphs>209</Paragraphs>
  <Slides>21</Slides>
  <Notes>14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2" baseType="lpstr">
      <vt:lpstr>Office 테마</vt:lpstr>
      <vt:lpstr>슬라이드 1</vt:lpstr>
      <vt:lpstr>CHAPTER 01 엑셀 2010 알아보기</vt:lpstr>
      <vt:lpstr>01. 엑셀 2010의 쓰임새</vt:lpstr>
      <vt:lpstr>01. 엑셀 2010의 쓰임새</vt:lpstr>
      <vt:lpstr>01. 엑셀 2010의 쓰임새</vt:lpstr>
      <vt:lpstr>01. 엑셀 2010 알아보기</vt:lpstr>
      <vt:lpstr>01. 엑셀 2010 알아보기</vt:lpstr>
      <vt:lpstr>01. 엑셀 2010의 쓰임새</vt:lpstr>
      <vt:lpstr>01. 엑셀 2010의 쓰임새</vt:lpstr>
      <vt:lpstr>02. 엑셀 2010의 기본 화면 구성</vt:lpstr>
      <vt:lpstr>02. 엑셀 2010의 기본 화면 구성</vt:lpstr>
      <vt:lpstr>02. 엑셀 2010의 기본 화면 구성</vt:lpstr>
      <vt:lpstr>03. 엑셀 2010의 리본 탭 살펴보기</vt:lpstr>
      <vt:lpstr>03. 엑셀 2010의 리본 탭 살펴보기</vt:lpstr>
      <vt:lpstr>03. 엑셀 2010의 리본 탭 살펴보기</vt:lpstr>
      <vt:lpstr>03. 엑셀 2010의 리본 탭 살펴보기</vt:lpstr>
      <vt:lpstr>03. 엑셀 2010의 리본 탭 살펴보기</vt:lpstr>
      <vt:lpstr>03. 엑셀 2010의 리본 탭 살펴보기</vt:lpstr>
      <vt:lpstr>04. 따라해보기(나만의 리본메뉴 구성하기)</vt:lpstr>
      <vt:lpstr>04. 따라해보기(나만의 리본메뉴 구성하기)</vt:lpstr>
      <vt:lpstr>04. 따라해보기(나만의 리본메뉴 구성하기)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엑셀2010달인만들기</dc:title>
  <dc:creator>신수복;민호근</dc:creator>
  <cp:lastModifiedBy>user</cp:lastModifiedBy>
  <cp:revision>89</cp:revision>
  <cp:lastPrinted>2013-09-01T07:22:20Z</cp:lastPrinted>
  <dcterms:created xsi:type="dcterms:W3CDTF">2011-07-03T12:42:15Z</dcterms:created>
  <dcterms:modified xsi:type="dcterms:W3CDTF">2013-09-10T07:19:33Z</dcterms:modified>
</cp:coreProperties>
</file>

<file path=docProps/thumbnail.jpeg>
</file>